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87" r:id="rId2"/>
    <p:sldId id="276" r:id="rId3"/>
    <p:sldId id="277" r:id="rId4"/>
    <p:sldId id="278" r:id="rId5"/>
    <p:sldId id="280" r:id="rId6"/>
    <p:sldId id="279" r:id="rId7"/>
    <p:sldId id="282" r:id="rId8"/>
    <p:sldId id="271" r:id="rId9"/>
    <p:sldId id="274" r:id="rId10"/>
    <p:sldId id="273" r:id="rId11"/>
    <p:sldId id="275" r:id="rId12"/>
    <p:sldId id="281" r:id="rId13"/>
    <p:sldId id="260" r:id="rId14"/>
    <p:sldId id="270" r:id="rId15"/>
    <p:sldId id="261" r:id="rId16"/>
    <p:sldId id="264" r:id="rId17"/>
    <p:sldId id="263" r:id="rId18"/>
    <p:sldId id="286" r:id="rId19"/>
    <p:sldId id="284" r:id="rId20"/>
    <p:sldId id="288" r:id="rId21"/>
    <p:sldId id="290" r:id="rId22"/>
    <p:sldId id="289" r:id="rId23"/>
    <p:sldId id="285" r:id="rId24"/>
    <p:sldId id="291" r:id="rId25"/>
    <p:sldId id="266" r:id="rId26"/>
    <p:sldId id="267" r:id="rId27"/>
    <p:sldId id="268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F6C76-E7CE-4A01-B271-8C75358FC7F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327ED-B04A-4B83-88D0-F4FE3ABF98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83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7270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64A46-91DC-4AED-A2D1-AE2F3C219C8B}" type="slidenum">
              <a:rPr lang="tr-TR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27ED-B04A-4B83-88D0-F4FE3ABF982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9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57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61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03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27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81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93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7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98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73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2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38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07.04.2023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68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journal/01652427/48/3" TargetMode="External"/><Relationship Id="rId2" Type="http://schemas.openxmlformats.org/officeDocument/2006/relationships/hyperlink" Target="https://www.sciencedirect.com/science/journal/0165242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journal/0006291X" TargetMode="External"/><Relationship Id="rId2" Type="http://schemas.openxmlformats.org/officeDocument/2006/relationships/hyperlink" Target="https://www.sciencedirect.com/science/article/pii/S0006291X1931185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topics/medicine-and-dentistry/dysbiosis" TargetMode="External"/><Relationship Id="rId4" Type="http://schemas.openxmlformats.org/officeDocument/2006/relationships/hyperlink" Target="https://www.sciencedirect.com/topics/medicine-and-dentistry/carbohydrate-metabolis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tr-TR" sz="4800" dirty="0"/>
              <a:t>IG-LOCK DAN</a:t>
            </a:r>
          </a:p>
        </p:txBody>
      </p:sp>
      <p:pic>
        <p:nvPicPr>
          <p:cNvPr id="39940" name="Picture 4" descr="iglock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35796"/>
            <a:ext cx="28575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95245" y="3442497"/>
            <a:ext cx="3992779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r-TR" dirty="0"/>
              <a:t>Kurutulmuş yumurta tozu içerisinde;</a:t>
            </a:r>
          </a:p>
          <a:p>
            <a:pPr algn="ctr"/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Canine </a:t>
            </a:r>
            <a:r>
              <a:rPr lang="tr-TR" b="1" dirty="0" err="1"/>
              <a:t>adenovirus</a:t>
            </a:r>
            <a:endParaRPr lang="tr-TR" b="1" dirty="0"/>
          </a:p>
          <a:p>
            <a:pPr algn="ctr"/>
            <a:r>
              <a:rPr lang="tr-TR" b="1" dirty="0"/>
              <a:t>Canine </a:t>
            </a:r>
            <a:r>
              <a:rPr lang="tr-TR" b="1" dirty="0" err="1"/>
              <a:t>parvovirus</a:t>
            </a:r>
            <a:r>
              <a:rPr lang="tr-TR" b="1" dirty="0"/>
              <a:t> antikorları</a:t>
            </a:r>
            <a:endParaRPr lang="tr-TR" dirty="0"/>
          </a:p>
          <a:p>
            <a:pPr algn="ctr"/>
            <a:r>
              <a:rPr lang="tr-TR" b="1" dirty="0"/>
              <a:t>Canine </a:t>
            </a:r>
            <a:r>
              <a:rPr lang="tr-TR" b="1" dirty="0" err="1"/>
              <a:t>coronavirus</a:t>
            </a:r>
            <a:r>
              <a:rPr lang="tr-TR" b="1" dirty="0"/>
              <a:t> antikorları</a:t>
            </a:r>
            <a:endParaRPr lang="tr-TR" dirty="0"/>
          </a:p>
          <a:p>
            <a:pPr algn="ctr"/>
            <a:r>
              <a:rPr lang="tr-TR" b="1" dirty="0"/>
              <a:t>Canine </a:t>
            </a:r>
            <a:r>
              <a:rPr lang="tr-TR" b="1" dirty="0" err="1"/>
              <a:t>rotavirus</a:t>
            </a:r>
            <a:r>
              <a:rPr lang="tr-TR" b="1" dirty="0"/>
              <a:t> antikorları</a:t>
            </a:r>
          </a:p>
          <a:p>
            <a:pPr algn="ctr"/>
            <a:r>
              <a:rPr lang="tr-TR" dirty="0"/>
              <a:t>ile birlikte</a:t>
            </a:r>
          </a:p>
          <a:p>
            <a:pPr algn="ctr"/>
            <a:r>
              <a:rPr lang="tr-TR" b="1" dirty="0" err="1">
                <a:solidFill>
                  <a:srgbClr val="FF0000"/>
                </a:solidFill>
              </a:rPr>
              <a:t>Clostridium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butyricum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Miyairi</a:t>
            </a:r>
            <a:r>
              <a:rPr lang="tr-TR" b="1" dirty="0">
                <a:solidFill>
                  <a:srgbClr val="FF0000"/>
                </a:solidFill>
              </a:rPr>
              <a:t> II 588</a:t>
            </a:r>
          </a:p>
          <a:p>
            <a:pPr algn="ctr"/>
            <a:endParaRPr lang="tr-TR" dirty="0"/>
          </a:p>
          <a:p>
            <a:pPr algn="ctr"/>
            <a:endParaRPr lang="tr-TR" b="1" dirty="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58750" y="1124744"/>
            <a:ext cx="8832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r-TR" sz="2400" dirty="0"/>
              <a:t>KEDİ VE KÖPEKLERDE PARVO, </a:t>
            </a:r>
            <a:r>
              <a:rPr lang="tr-TR" sz="2400" dirty="0" smtClean="0"/>
              <a:t>CORONA, ADENOVİRÜSLER </a:t>
            </a:r>
            <a:r>
              <a:rPr lang="tr-TR" sz="2400" dirty="0"/>
              <a:t>VE </a:t>
            </a:r>
            <a:r>
              <a:rPr lang="tr-TR" sz="2400" dirty="0" smtClean="0"/>
              <a:t>ROTAVİRÜS </a:t>
            </a:r>
            <a:r>
              <a:rPr lang="tr-TR" sz="2400" dirty="0"/>
              <a:t>ENFEKSİYONLARINA KARŞI</a:t>
            </a:r>
          </a:p>
          <a:p>
            <a:pPr algn="ctr"/>
            <a:r>
              <a:rPr lang="tr-TR" sz="2400" dirty="0"/>
              <a:t>KORUNMA VE TEDAVİ İÇİN BENZERSİZ ÜRÜN</a:t>
            </a:r>
          </a:p>
          <a:p>
            <a:pPr algn="ctr"/>
            <a:r>
              <a:rPr lang="tr-TR" sz="2400" dirty="0"/>
              <a:t>PROBİYOTİK </a:t>
            </a:r>
            <a:r>
              <a:rPr lang="tr-TR" sz="2400" dirty="0" smtClean="0"/>
              <a:t>ETKİNLİK, İMMUNOSTİMÜLASYON </a:t>
            </a:r>
            <a:r>
              <a:rPr lang="tr-TR" sz="2400" dirty="0"/>
              <a:t>+</a:t>
            </a:r>
          </a:p>
          <a:p>
            <a:pPr algn="ctr"/>
            <a:r>
              <a:rPr lang="tr-TR" sz="2400" dirty="0"/>
              <a:t>AŞILAMA ÖNCESİ PASİF BAĞIŞIKLIK</a:t>
            </a:r>
          </a:p>
        </p:txBody>
      </p:sp>
    </p:spTree>
    <p:extLst>
      <p:ext uri="{BB962C8B-B14F-4D97-AF65-F5344CB8AC3E}">
        <p14:creationId xmlns:p14="http://schemas.microsoft.com/office/powerpoint/2010/main" val="28617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Clostridium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butyricum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Miyairi</a:t>
            </a:r>
            <a:r>
              <a:rPr lang="tr-TR" b="1" dirty="0">
                <a:solidFill>
                  <a:srgbClr val="FF0000"/>
                </a:solidFill>
              </a:rPr>
              <a:t> II 588</a:t>
            </a:r>
            <a:br>
              <a:rPr lang="tr-TR" b="1" dirty="0">
                <a:solidFill>
                  <a:srgbClr val="FF0000"/>
                </a:solidFill>
              </a:rPr>
            </a:br>
            <a:endParaRPr lang="tr-TR" dirty="0"/>
          </a:p>
        </p:txBody>
      </p:sp>
      <p:pic>
        <p:nvPicPr>
          <p:cNvPr id="4" name="İçerik Yer Tutucusu 3" descr="clostridium butyricum miyairi 2 588 ile ilgili görsel sonuc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05678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9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Clostridium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butyricum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Miyairi</a:t>
            </a:r>
            <a:r>
              <a:rPr lang="tr-TR" b="1" dirty="0">
                <a:solidFill>
                  <a:srgbClr val="FF0000"/>
                </a:solidFill>
              </a:rPr>
              <a:t> II 588</a:t>
            </a:r>
            <a:br>
              <a:rPr lang="tr-TR" b="1" dirty="0">
                <a:solidFill>
                  <a:srgbClr val="FF0000"/>
                </a:solidFill>
              </a:rPr>
            </a:br>
            <a:endParaRPr lang="tr-TR" dirty="0"/>
          </a:p>
        </p:txBody>
      </p:sp>
      <p:pic>
        <p:nvPicPr>
          <p:cNvPr id="4" name="İçerik Yer Tutucusu 3" descr="http://www.scielo.br/img/revistas/bjm/v45n3/19t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83264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0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IgY</a:t>
            </a:r>
            <a:r>
              <a:rPr lang="tr-TR" dirty="0"/>
              <a:t> Nedir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81339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SPF tavuklar yukarıda sayılı virüsler ile </a:t>
            </a:r>
            <a:r>
              <a:rPr lang="tr-TR" dirty="0" err="1"/>
              <a:t>enfekte</a:t>
            </a:r>
            <a:r>
              <a:rPr lang="tr-TR" dirty="0"/>
              <a:t> edilirler. Kendilerinde hastalık oluşmayan kanatlılar bu virüslere karşı antikor oluşturup yumurta sarısında biriktirirler. Yumurta sarısında biriken antikor </a:t>
            </a:r>
            <a:r>
              <a:rPr lang="tr-TR" dirty="0" err="1"/>
              <a:t>IgY</a:t>
            </a:r>
            <a:r>
              <a:rPr lang="tr-TR" dirty="0"/>
              <a:t> olarak adlandırılır. </a:t>
            </a:r>
          </a:p>
          <a:p>
            <a:r>
              <a:rPr lang="tr-TR" dirty="0"/>
              <a:t>(</a:t>
            </a:r>
            <a:r>
              <a:rPr lang="tr-TR" dirty="0" err="1"/>
              <a:t>IgY</a:t>
            </a:r>
            <a:r>
              <a:rPr lang="tr-TR" dirty="0"/>
              <a:t> = </a:t>
            </a:r>
            <a:r>
              <a:rPr lang="tr-TR" dirty="0" err="1"/>
              <a:t>Immunoglobulin</a:t>
            </a:r>
            <a:r>
              <a:rPr lang="tr-TR" dirty="0"/>
              <a:t> in </a:t>
            </a:r>
            <a:r>
              <a:rPr lang="tr-TR" dirty="0" err="1"/>
              <a:t>Yolk</a:t>
            </a:r>
            <a:r>
              <a:rPr lang="tr-TR" dirty="0"/>
              <a:t> (yumurta sarısı)</a:t>
            </a:r>
          </a:p>
        </p:txBody>
      </p:sp>
    </p:spTree>
    <p:extLst>
      <p:ext uri="{BB962C8B-B14F-4D97-AF65-F5344CB8AC3E}">
        <p14:creationId xmlns:p14="http://schemas.microsoft.com/office/powerpoint/2010/main" val="5492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555625" y="115888"/>
            <a:ext cx="7993063" cy="681037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ko-KR" sz="25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IgY</a:t>
            </a:r>
            <a:r>
              <a:rPr lang="tr-TR" altLang="ko-KR" sz="25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tr-TR" altLang="ko-KR" sz="25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nin</a:t>
            </a:r>
            <a:r>
              <a:rPr lang="tr-TR" altLang="ko-KR" sz="25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üretimi</a:t>
            </a:r>
            <a:endParaRPr lang="fr-CA" altLang="ko-KR" sz="25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graphicFrame>
        <p:nvGraphicFramePr>
          <p:cNvPr id="25675" name="Object 75"/>
          <p:cNvGraphicFramePr>
            <a:graphicFrameLocks noChangeAspect="1"/>
          </p:cNvGraphicFramePr>
          <p:nvPr/>
        </p:nvGraphicFramePr>
        <p:xfrm>
          <a:off x="179388" y="601663"/>
          <a:ext cx="8856662" cy="579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 Eşlem Resmi" r:id="rId3" imgW="3962953" imgH="3505689" progId="PBrush">
                  <p:embed/>
                </p:oleObj>
              </mc:Choice>
              <mc:Fallback>
                <p:oleObj name="Bit Eşlem Resmi" r:id="rId3" imgW="3962953" imgH="3505689" progId="PBrush">
                  <p:embed/>
                  <p:pic>
                    <p:nvPicPr>
                      <p:cNvPr id="25675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01663"/>
                        <a:ext cx="8856662" cy="579755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77" name="AutoShape 14"/>
          <p:cNvSpPr>
            <a:spLocks noChangeArrowheads="1"/>
          </p:cNvSpPr>
          <p:nvPr/>
        </p:nvSpPr>
        <p:spPr bwMode="auto">
          <a:xfrm>
            <a:off x="2484438" y="3068638"/>
            <a:ext cx="4535487" cy="863600"/>
          </a:xfrm>
          <a:prstGeom prst="foldedCorner">
            <a:avLst>
              <a:gd name="adj" fmla="val 14958"/>
            </a:avLst>
          </a:prstGeom>
          <a:solidFill>
            <a:srgbClr val="000000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altLang="ko-KR" sz="500" b="1">
              <a:solidFill>
                <a:srgbClr val="FF3300"/>
              </a:solidFill>
              <a:latin typeface="Times New Roman" pitchFamily="18" charset="0"/>
              <a:ea typeface="굴림"/>
              <a:cs typeface="굴림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tr-TR" altLang="ko-KR" sz="2800" b="1">
                <a:solidFill>
                  <a:srgbClr val="FF3300"/>
                </a:solidFill>
                <a:latin typeface="Times New Roman" pitchFamily="18" charset="0"/>
                <a:ea typeface="굴림"/>
                <a:cs typeface="굴림"/>
              </a:rPr>
              <a:t>Virüs ve Bakteriye karşı</a:t>
            </a:r>
            <a:endParaRPr lang="ko-KR" altLang="en-US" sz="2800" b="1">
              <a:solidFill>
                <a:srgbClr val="FF3300"/>
              </a:solidFill>
              <a:latin typeface="Times New Roman" pitchFamily="18" charset="0"/>
              <a:ea typeface="굴림"/>
              <a:cs typeface="굴림"/>
            </a:endParaRPr>
          </a:p>
        </p:txBody>
      </p:sp>
      <p:sp>
        <p:nvSpPr>
          <p:cNvPr id="25678" name="Text Box 15"/>
          <p:cNvSpPr txBox="1">
            <a:spLocks noChangeArrowheads="1"/>
          </p:cNvSpPr>
          <p:nvPr/>
        </p:nvSpPr>
        <p:spPr bwMode="auto">
          <a:xfrm>
            <a:off x="2676525" y="1171575"/>
            <a:ext cx="2736850" cy="368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ko-KR" b="1">
                <a:solidFill>
                  <a:srgbClr val="FFC000"/>
                </a:solidFill>
                <a:latin typeface="Times New Roman" pitchFamily="18" charset="0"/>
                <a:ea typeface="굴림"/>
                <a:cs typeface="굴림"/>
              </a:rPr>
              <a:t>Bakteri ve Virüs Kültürü</a:t>
            </a:r>
            <a:endParaRPr lang="ko-KR" altLang="en-US" b="1">
              <a:solidFill>
                <a:srgbClr val="FFC000"/>
              </a:solidFill>
              <a:latin typeface="Times New Roman" pitchFamily="18" charset="0"/>
              <a:ea typeface="굴림"/>
              <a:cs typeface="굴림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835150" y="2211388"/>
            <a:ext cx="2736850" cy="784225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ko-KR" b="1" kern="0" dirty="0">
                <a:solidFill>
                  <a:srgbClr val="FFC000"/>
                </a:solidFill>
                <a:latin typeface="Times New Roman" pitchFamily="18" charset="0"/>
                <a:ea typeface="굴림" pitchFamily="50" charset="-127"/>
                <a:cs typeface="+mn-cs"/>
              </a:rPr>
              <a:t>DNA/RNA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altLang="ko-KR" b="1" kern="0" dirty="0">
                <a:solidFill>
                  <a:srgbClr val="FFC000"/>
                </a:solidFill>
                <a:latin typeface="Times New Roman" pitchFamily="18" charset="0"/>
                <a:ea typeface="굴림" pitchFamily="50" charset="-127"/>
                <a:cs typeface="+mn-cs"/>
              </a:rPr>
              <a:t>izolasyonu</a:t>
            </a:r>
            <a:endParaRPr lang="en-US" altLang="ko-KR" b="1" kern="0" dirty="0">
              <a:solidFill>
                <a:srgbClr val="FFC000"/>
              </a:solidFill>
              <a:latin typeface="Times New Roman" pitchFamily="18" charset="0"/>
              <a:ea typeface="굴림" pitchFamily="50" charset="-127"/>
              <a:cs typeface="+mn-cs"/>
            </a:endParaRPr>
          </a:p>
        </p:txBody>
      </p:sp>
      <p:sp>
        <p:nvSpPr>
          <p:cNvPr id="25680" name="Text Box 17"/>
          <p:cNvSpPr txBox="1">
            <a:spLocks noChangeArrowheads="1"/>
          </p:cNvSpPr>
          <p:nvPr/>
        </p:nvSpPr>
        <p:spPr bwMode="auto">
          <a:xfrm>
            <a:off x="1979613" y="4056063"/>
            <a:ext cx="2447925" cy="400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>
                <a:solidFill>
                  <a:srgbClr val="FFC000"/>
                </a:solidFill>
                <a:latin typeface="Times New Roman" pitchFamily="18" charset="0"/>
                <a:ea typeface="굴림"/>
                <a:cs typeface="굴림"/>
              </a:rPr>
              <a:t>Recombinant </a:t>
            </a:r>
            <a:r>
              <a:rPr lang="tr-TR" altLang="ko-KR" sz="2000" b="1">
                <a:solidFill>
                  <a:srgbClr val="FFC000"/>
                </a:solidFill>
                <a:latin typeface="Times New Roman" pitchFamily="18" charset="0"/>
                <a:ea typeface="굴림"/>
                <a:cs typeface="굴림"/>
              </a:rPr>
              <a:t>DNA</a:t>
            </a:r>
            <a:endParaRPr lang="ko-KR" altLang="en-US" sz="2000" b="1">
              <a:solidFill>
                <a:srgbClr val="FFC000"/>
              </a:solidFill>
              <a:latin typeface="Times New Roman" pitchFamily="18" charset="0"/>
              <a:ea typeface="굴림"/>
              <a:cs typeface="굴림"/>
            </a:endParaRPr>
          </a:p>
        </p:txBody>
      </p:sp>
      <p:sp>
        <p:nvSpPr>
          <p:cNvPr id="25681" name="Text Box 18"/>
          <p:cNvSpPr txBox="1">
            <a:spLocks noChangeArrowheads="1"/>
          </p:cNvSpPr>
          <p:nvPr/>
        </p:nvSpPr>
        <p:spPr bwMode="auto">
          <a:xfrm>
            <a:off x="1187450" y="5940425"/>
            <a:ext cx="3455988" cy="400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ko-KR" sz="2000" b="1">
                <a:solidFill>
                  <a:srgbClr val="FFC000"/>
                </a:solidFill>
                <a:latin typeface="Times New Roman" pitchFamily="18" charset="0"/>
                <a:ea typeface="굴림"/>
                <a:cs typeface="굴림"/>
              </a:rPr>
              <a:t>Viral ve bakteriyal Antijen</a:t>
            </a:r>
            <a:endParaRPr lang="ko-KR" altLang="en-US" sz="2000" b="1">
              <a:solidFill>
                <a:srgbClr val="FFC000"/>
              </a:solidFill>
              <a:latin typeface="Times New Roman" pitchFamily="18" charset="0"/>
              <a:ea typeface="굴림"/>
              <a:cs typeface="굴림"/>
            </a:endParaRPr>
          </a:p>
        </p:txBody>
      </p:sp>
      <p:sp>
        <p:nvSpPr>
          <p:cNvPr id="25682" name="Text Box 19"/>
          <p:cNvSpPr txBox="1">
            <a:spLocks noChangeArrowheads="1"/>
          </p:cNvSpPr>
          <p:nvPr/>
        </p:nvSpPr>
        <p:spPr bwMode="auto">
          <a:xfrm>
            <a:off x="4729163" y="5948363"/>
            <a:ext cx="3514725" cy="400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ko-KR" sz="2000" b="1">
                <a:solidFill>
                  <a:srgbClr val="FFC000"/>
                </a:solidFill>
                <a:latin typeface="Times New Roman" pitchFamily="18" charset="0"/>
                <a:ea typeface="굴림"/>
                <a:cs typeface="굴림"/>
              </a:rPr>
              <a:t>Antijenin tavuğa uygulanması</a:t>
            </a:r>
            <a:endParaRPr lang="ko-KR" altLang="en-US" sz="2000" b="1">
              <a:solidFill>
                <a:srgbClr val="FFC000"/>
              </a:solidFill>
              <a:latin typeface="Times New Roman" pitchFamily="18" charset="0"/>
              <a:ea typeface="굴림"/>
              <a:cs typeface="굴림"/>
            </a:endParaRPr>
          </a:p>
        </p:txBody>
      </p:sp>
      <p:sp>
        <p:nvSpPr>
          <p:cNvPr id="25683" name="Text Box 20"/>
          <p:cNvSpPr txBox="1">
            <a:spLocks noChangeArrowheads="1"/>
          </p:cNvSpPr>
          <p:nvPr/>
        </p:nvSpPr>
        <p:spPr bwMode="auto">
          <a:xfrm>
            <a:off x="6486525" y="4986338"/>
            <a:ext cx="2549525" cy="708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ko-KR" sz="2000" b="1">
                <a:solidFill>
                  <a:srgbClr val="FFC000"/>
                </a:solidFill>
                <a:latin typeface="Times New Roman" pitchFamily="18" charset="0"/>
                <a:ea typeface="굴림"/>
                <a:cs typeface="굴림"/>
              </a:rPr>
              <a:t>Tavukta Hiperimmunuzasyon</a:t>
            </a:r>
            <a:endParaRPr lang="ko-KR" altLang="en-US" sz="2000" b="1">
              <a:solidFill>
                <a:srgbClr val="FFC000"/>
              </a:solidFill>
              <a:latin typeface="Times New Roman" pitchFamily="18" charset="0"/>
              <a:ea typeface="굴림"/>
              <a:cs typeface="굴림"/>
            </a:endParaRPr>
          </a:p>
        </p:txBody>
      </p:sp>
      <p:sp>
        <p:nvSpPr>
          <p:cNvPr id="25684" name="Text Box 21"/>
          <p:cNvSpPr txBox="1">
            <a:spLocks noChangeArrowheads="1"/>
          </p:cNvSpPr>
          <p:nvPr/>
        </p:nvSpPr>
        <p:spPr bwMode="auto">
          <a:xfrm>
            <a:off x="5472113" y="2614613"/>
            <a:ext cx="1944687" cy="3698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ko-KR" b="1">
                <a:solidFill>
                  <a:srgbClr val="FFC000"/>
                </a:solidFill>
                <a:latin typeface="Times New Roman" pitchFamily="18" charset="0"/>
                <a:ea typeface="굴림"/>
                <a:cs typeface="굴림"/>
              </a:rPr>
              <a:t>IgY üretimi</a:t>
            </a:r>
            <a:endParaRPr lang="ko-KR" altLang="en-US" b="1">
              <a:solidFill>
                <a:srgbClr val="FFC000"/>
              </a:solidFill>
              <a:latin typeface="Times New Roman" pitchFamily="18" charset="0"/>
              <a:ea typeface="굴림"/>
              <a:cs typeface="굴림"/>
            </a:endParaRPr>
          </a:p>
        </p:txBody>
      </p:sp>
      <p:sp>
        <p:nvSpPr>
          <p:cNvPr id="25685" name="Text Box 22"/>
          <p:cNvSpPr txBox="1">
            <a:spLocks noChangeArrowheads="1"/>
          </p:cNvSpPr>
          <p:nvPr/>
        </p:nvSpPr>
        <p:spPr bwMode="auto">
          <a:xfrm>
            <a:off x="4271963" y="1660525"/>
            <a:ext cx="2398712" cy="400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>
                <a:solidFill>
                  <a:srgbClr val="FFC000"/>
                </a:solidFill>
                <a:latin typeface="Times New Roman" pitchFamily="18" charset="0"/>
                <a:ea typeface="굴림"/>
                <a:cs typeface="굴림"/>
              </a:rPr>
              <a:t>Neutralization test</a:t>
            </a:r>
            <a:endParaRPr lang="ko-KR" altLang="en-US" sz="2000" b="1">
              <a:solidFill>
                <a:srgbClr val="FFC000"/>
              </a:solidFill>
              <a:latin typeface="Times New Roman" pitchFamily="18" charset="0"/>
              <a:ea typeface="굴림"/>
              <a:cs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7772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IgLock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IgY</a:t>
            </a:r>
            <a:r>
              <a:rPr lang="tr-TR" dirty="0"/>
              <a:t> içerir.</a:t>
            </a:r>
          </a:p>
        </p:txBody>
      </p:sp>
      <p:pic>
        <p:nvPicPr>
          <p:cNvPr id="70658" name="Picture 2" descr="http://www.igybiotech.com/Portals/0/Images/avian%20immunology%20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6552728" cy="237626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899592" y="436510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Tavuklar antikoru yumurta sarısında biriktirirler ve civcive verirler. Yumurta sarısında biriken antikor </a:t>
            </a:r>
            <a:r>
              <a:rPr lang="tr-TR" sz="2400" dirty="0" err="1"/>
              <a:t>IgY</a:t>
            </a:r>
            <a:r>
              <a:rPr lang="tr-TR" sz="2400" dirty="0"/>
              <a:t> olarak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12053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539750" y="633482"/>
            <a:ext cx="8352730" cy="707886"/>
          </a:xfrm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4000" b="1" dirty="0" err="1"/>
              <a:t>IgY</a:t>
            </a:r>
            <a:r>
              <a:rPr lang="tr-TR" sz="4000" b="1" dirty="0"/>
              <a:t> Etki Mekanizması</a:t>
            </a:r>
            <a:endParaRPr lang="ko-KR" altLang="en-US" sz="40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2191504"/>
            <a:ext cx="8208912" cy="2677656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Patojenler  </a:t>
            </a:r>
            <a:r>
              <a:rPr lang="tr-TR" sz="2400" dirty="0">
                <a:solidFill>
                  <a:schemeClr val="tx1"/>
                </a:solidFill>
              </a:rPr>
              <a:t>bağırsak hücrelerini tahrip eder ve </a:t>
            </a:r>
            <a:r>
              <a:rPr lang="tr-TR" sz="2400" dirty="0" err="1">
                <a:solidFill>
                  <a:schemeClr val="tx1"/>
                </a:solidFill>
              </a:rPr>
              <a:t>duodenal</a:t>
            </a:r>
            <a:r>
              <a:rPr lang="tr-TR" sz="2400" dirty="0">
                <a:solidFill>
                  <a:schemeClr val="tx1"/>
                </a:solidFill>
              </a:rPr>
              <a:t> hastalıklar ve ishale sebep olurlar.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tx1"/>
                </a:solidFill>
              </a:rPr>
              <a:t>Tam bu noktada </a:t>
            </a:r>
            <a:r>
              <a:rPr lang="tr-TR" sz="2400" dirty="0" err="1">
                <a:solidFill>
                  <a:schemeClr val="tx1"/>
                </a:solidFill>
              </a:rPr>
              <a:t>IgY</a:t>
            </a:r>
            <a:r>
              <a:rPr lang="tr-TR" sz="2400" dirty="0">
                <a:solidFill>
                  <a:schemeClr val="tx1"/>
                </a:solidFill>
              </a:rPr>
              <a:t> (</a:t>
            </a:r>
            <a:r>
              <a:rPr lang="tr-TR" sz="2400" dirty="0" err="1">
                <a:solidFill>
                  <a:schemeClr val="tx1"/>
                </a:solidFill>
              </a:rPr>
              <a:t>IgG</a:t>
            </a:r>
            <a:r>
              <a:rPr lang="tr-TR" sz="2400" dirty="0">
                <a:solidFill>
                  <a:schemeClr val="tx1"/>
                </a:solidFill>
              </a:rPr>
              <a:t>)  bağırsak hücrelerine şiddetle yapışarak bağırsak hücrelerinin tahrip edilmesini önlemek ve çoğalmalarını engellemekle birlikte, patojenlerin birlikte vücuttan atılmalarını da sağlar</a:t>
            </a:r>
          </a:p>
        </p:txBody>
      </p:sp>
    </p:spTree>
    <p:extLst>
      <p:ext uri="{BB962C8B-B14F-4D97-AF65-F5344CB8AC3E}">
        <p14:creationId xmlns:p14="http://schemas.microsoft.com/office/powerpoint/2010/main" val="33718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75" name="Rectangle 2082"/>
          <p:cNvSpPr>
            <a:spLocks noChangeArrowheads="1"/>
          </p:cNvSpPr>
          <p:nvPr/>
        </p:nvSpPr>
        <p:spPr bwMode="auto">
          <a:xfrm>
            <a:off x="0" y="0"/>
            <a:ext cx="9036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0" anchor="ctr"/>
          <a:lstStyle/>
          <a:p>
            <a:pPr defTabSz="912813" latinLnBrk="1">
              <a:spcBef>
                <a:spcPct val="50000"/>
              </a:spcBef>
            </a:pPr>
            <a:endParaRPr kumimoji="1" lang="ko-KR" altLang="en-US" sz="2400" b="1">
              <a:solidFill>
                <a:srgbClr val="333399"/>
              </a:solidFill>
              <a:ea typeface="굴림"/>
              <a:cs typeface="굴림"/>
            </a:endParaRPr>
          </a:p>
        </p:txBody>
      </p:sp>
      <p:sp>
        <p:nvSpPr>
          <p:cNvPr id="29776" name="Rectangle 2"/>
          <p:cNvSpPr txBox="1">
            <a:spLocks noChangeArrowheads="1"/>
          </p:cNvSpPr>
          <p:nvPr/>
        </p:nvSpPr>
        <p:spPr bwMode="auto">
          <a:xfrm>
            <a:off x="312738" y="-19050"/>
            <a:ext cx="476408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/>
            <a:endParaRPr kumimoji="1" lang="ko-KR" altLang="en-US" sz="2500" b="1">
              <a:solidFill>
                <a:srgbClr val="333399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29777" name="Rectangle 2"/>
          <p:cNvSpPr txBox="1">
            <a:spLocks noChangeArrowheads="1"/>
          </p:cNvSpPr>
          <p:nvPr/>
        </p:nvSpPr>
        <p:spPr bwMode="auto">
          <a:xfrm>
            <a:off x="0" y="44926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1" hangingPunct="0"/>
            <a:r>
              <a:rPr kumimoji="1" lang="en-US" altLang="ko-KR" sz="3000" b="1" dirty="0" err="1">
                <a:solidFill>
                  <a:schemeClr val="accent1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Ig</a:t>
            </a:r>
            <a:r>
              <a:rPr kumimoji="1" lang="tr-TR" altLang="ko-KR" sz="3000" b="1" dirty="0">
                <a:solidFill>
                  <a:schemeClr val="accent1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Y’nin avantajları</a:t>
            </a:r>
            <a:endParaRPr kumimoji="1" lang="ko-KR" altLang="en-US" sz="3000" b="1" dirty="0">
              <a:solidFill>
                <a:schemeClr val="accent1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179388" y="981075"/>
            <a:ext cx="8856662" cy="5400253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궁서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궁서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궁서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궁서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궁서" pitchFamily="18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궁서" pitchFamily="18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궁서" pitchFamily="18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궁서" pitchFamily="18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궁서" pitchFamily="18" charset="-127"/>
              </a:defRPr>
            </a:lvl9pPr>
          </a:lstStyle>
          <a:p>
            <a:pPr marL="0"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r-TR" altLang="ko-KR" sz="2400" b="1" dirty="0" err="1">
                <a:latin typeface="+mn-lt"/>
                <a:ea typeface="+mn-ea"/>
              </a:rPr>
              <a:t>IgY</a:t>
            </a:r>
            <a:r>
              <a:rPr lang="tr-TR" altLang="ko-KR" sz="2400" b="1" dirty="0">
                <a:latin typeface="+mn-lt"/>
                <a:ea typeface="+mn-ea"/>
              </a:rPr>
              <a:t> (</a:t>
            </a:r>
            <a:r>
              <a:rPr lang="tr-TR" altLang="ko-KR" sz="2400" b="1" dirty="0" err="1">
                <a:latin typeface="+mn-lt"/>
                <a:ea typeface="+mn-ea"/>
              </a:rPr>
              <a:t>IgG</a:t>
            </a:r>
            <a:r>
              <a:rPr lang="tr-TR" altLang="ko-KR" sz="2400" b="1" dirty="0">
                <a:latin typeface="+mn-lt"/>
                <a:ea typeface="+mn-ea"/>
              </a:rPr>
              <a:t>) «</a:t>
            </a:r>
            <a:r>
              <a:rPr lang="tr-TR" altLang="ko-KR" sz="2400" b="1" dirty="0" err="1">
                <a:latin typeface="+mn-lt"/>
                <a:ea typeface="+mn-ea"/>
              </a:rPr>
              <a:t>hidroksipropilmetilseliloz</a:t>
            </a:r>
            <a:r>
              <a:rPr lang="tr-TR" altLang="ko-KR" sz="2400" b="1" dirty="0">
                <a:latin typeface="+mn-lt"/>
                <a:ea typeface="+mn-ea"/>
              </a:rPr>
              <a:t> </a:t>
            </a:r>
            <a:r>
              <a:rPr lang="tr-TR" altLang="ko-KR" sz="2400" b="1" dirty="0" err="1">
                <a:latin typeface="+mn-lt"/>
                <a:ea typeface="+mn-ea"/>
              </a:rPr>
              <a:t>palate</a:t>
            </a:r>
            <a:r>
              <a:rPr lang="tr-TR" altLang="ko-KR" sz="2400" b="1" dirty="0">
                <a:latin typeface="+mn-lt"/>
                <a:ea typeface="+mn-ea"/>
              </a:rPr>
              <a:t>» ile kaplı olduğu </a:t>
            </a:r>
            <a:r>
              <a:rPr lang="tr-TR" altLang="ko-KR" sz="2400" b="1" dirty="0" smtClean="0">
                <a:latin typeface="+mn-lt"/>
                <a:ea typeface="+mn-ea"/>
              </a:rPr>
              <a:t>için       midenin </a:t>
            </a:r>
            <a:r>
              <a:rPr lang="tr-TR" altLang="ko-KR" sz="2400" b="1" dirty="0">
                <a:latin typeface="+mn-lt"/>
                <a:ea typeface="+mn-ea"/>
              </a:rPr>
              <a:t>asidik ortamında korunarak bağırsaklara geçiş yapar.</a:t>
            </a:r>
          </a:p>
          <a:p>
            <a:pPr marL="0"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r-TR" altLang="ko-KR" sz="2400" b="1" dirty="0">
                <a:latin typeface="+mn-lt"/>
                <a:ea typeface="+mn-ea"/>
              </a:rPr>
              <a:t>Kolostrum bu özelliğe sahip olmadığı için mide asidinde bazı </a:t>
            </a:r>
            <a:r>
              <a:rPr lang="tr-TR" altLang="ko-KR" sz="2400" b="1" dirty="0" smtClean="0">
                <a:latin typeface="+mn-lt"/>
                <a:ea typeface="+mn-ea"/>
              </a:rPr>
              <a:t>kayıplara </a:t>
            </a:r>
            <a:r>
              <a:rPr lang="tr-TR" altLang="ko-KR" sz="2400" b="1" dirty="0">
                <a:latin typeface="+mn-lt"/>
                <a:ea typeface="+mn-ea"/>
              </a:rPr>
              <a:t>uğramaktadır.</a:t>
            </a:r>
          </a:p>
          <a:p>
            <a:pPr marL="0"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r-TR" altLang="ko-KR" sz="2400" b="1" dirty="0">
                <a:latin typeface="+mn-lt"/>
                <a:ea typeface="+mn-ea"/>
              </a:rPr>
              <a:t>Koruyucu madde ile kaplanmamış </a:t>
            </a:r>
            <a:r>
              <a:rPr lang="tr-TR" altLang="ko-KR" sz="2400" b="1" dirty="0" err="1">
                <a:latin typeface="+mn-lt"/>
                <a:ea typeface="+mn-ea"/>
              </a:rPr>
              <a:t>IgY</a:t>
            </a:r>
            <a:r>
              <a:rPr lang="tr-TR" altLang="ko-KR" sz="2400" b="1" dirty="0">
                <a:latin typeface="+mn-lt"/>
                <a:ea typeface="+mn-ea"/>
              </a:rPr>
              <a:t> de uygulamadan </a:t>
            </a:r>
          </a:p>
          <a:p>
            <a:pPr marL="0" indent="0"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tr-TR" altLang="ko-KR" sz="2400" b="1" dirty="0" smtClean="0">
                <a:latin typeface="+mn-lt"/>
                <a:ea typeface="+mn-ea"/>
              </a:rPr>
              <a:t>2 </a:t>
            </a:r>
            <a:r>
              <a:rPr lang="tr-TR" altLang="ko-KR" sz="2400" b="1" dirty="0">
                <a:latin typeface="+mn-lt"/>
                <a:ea typeface="+mn-ea"/>
              </a:rPr>
              <a:t>saat sonra </a:t>
            </a:r>
            <a:r>
              <a:rPr lang="tr-TR" altLang="ko-KR" sz="2400" b="1" dirty="0" err="1">
                <a:latin typeface="+mn-lt"/>
                <a:ea typeface="+mn-ea"/>
              </a:rPr>
              <a:t>abomazum</a:t>
            </a:r>
            <a:r>
              <a:rPr lang="tr-TR" altLang="ko-KR" sz="2400" b="1" dirty="0">
                <a:latin typeface="+mn-lt"/>
                <a:ea typeface="+mn-ea"/>
              </a:rPr>
              <a:t> da 1:128 titre de tespit edilirken  </a:t>
            </a:r>
          </a:p>
          <a:p>
            <a:pPr marL="0" indent="0"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tr-TR" altLang="ko-KR" sz="2400" b="1" dirty="0" smtClean="0">
                <a:latin typeface="+mn-lt"/>
                <a:ea typeface="+mn-ea"/>
              </a:rPr>
              <a:t>kaplanmış </a:t>
            </a:r>
            <a:r>
              <a:rPr lang="tr-TR" altLang="ko-KR" sz="2400" b="1" dirty="0">
                <a:latin typeface="+mn-lt"/>
                <a:ea typeface="+mn-ea"/>
              </a:rPr>
              <a:t>olanda 1:256 titre tespit edilmiştir.</a:t>
            </a:r>
          </a:p>
          <a:p>
            <a:pPr marL="0"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r-TR" altLang="ko-KR" sz="2400" b="1" dirty="0">
                <a:latin typeface="+mn-lt"/>
                <a:ea typeface="+mn-ea"/>
              </a:rPr>
              <a:t>4 saat sonra ise korumasız için 1:2 iken korumalı da 1:64 tespit edilmiştir.</a:t>
            </a:r>
          </a:p>
          <a:p>
            <a:pPr marL="0"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r-TR" altLang="ko-KR" sz="2400" b="1" dirty="0">
                <a:latin typeface="+mn-lt"/>
                <a:ea typeface="+mn-ea"/>
              </a:rPr>
              <a:t>Korumasız </a:t>
            </a:r>
            <a:r>
              <a:rPr lang="tr-TR" altLang="ko-KR" sz="2400" b="1" dirty="0" err="1">
                <a:latin typeface="+mn-lt"/>
                <a:ea typeface="+mn-ea"/>
              </a:rPr>
              <a:t>IgY</a:t>
            </a:r>
            <a:r>
              <a:rPr lang="tr-TR" altLang="ko-KR" sz="2400" b="1" dirty="0">
                <a:latin typeface="+mn-lt"/>
                <a:ea typeface="+mn-ea"/>
              </a:rPr>
              <a:t> ile kolostrum aynı durumu göstermiştir.</a:t>
            </a:r>
          </a:p>
        </p:txBody>
      </p:sp>
      <p:sp>
        <p:nvSpPr>
          <p:cNvPr id="29779" name="Rectangle 2"/>
          <p:cNvSpPr txBox="1">
            <a:spLocks noChangeArrowheads="1"/>
          </p:cNvSpPr>
          <p:nvPr/>
        </p:nvSpPr>
        <p:spPr bwMode="auto">
          <a:xfrm>
            <a:off x="312738" y="-26988"/>
            <a:ext cx="4764087" cy="56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/>
            <a:endParaRPr kumimoji="1" lang="ko-KR" altLang="en-US" sz="2500" b="1">
              <a:solidFill>
                <a:srgbClr val="333399"/>
              </a:solidFill>
              <a:latin typeface="굴림"/>
              <a:ea typeface="굴림"/>
              <a:cs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4791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8" name="Rectangle 2082"/>
          <p:cNvSpPr>
            <a:spLocks noChangeArrowheads="1"/>
          </p:cNvSpPr>
          <p:nvPr/>
        </p:nvSpPr>
        <p:spPr bwMode="auto">
          <a:xfrm>
            <a:off x="0" y="0"/>
            <a:ext cx="9036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0" anchor="ctr"/>
          <a:lstStyle/>
          <a:p>
            <a:pPr defTabSz="912813" latinLnBrk="1">
              <a:spcBef>
                <a:spcPct val="50000"/>
              </a:spcBef>
            </a:pPr>
            <a:endParaRPr kumimoji="1" lang="ko-KR" altLang="en-US" sz="2400" b="1">
              <a:solidFill>
                <a:srgbClr val="333399"/>
              </a:solidFill>
              <a:ea typeface="굴림"/>
              <a:cs typeface="굴림"/>
            </a:endParaRPr>
          </a:p>
        </p:txBody>
      </p:sp>
      <p:sp>
        <p:nvSpPr>
          <p:cNvPr id="27729" name="Rectangle 2"/>
          <p:cNvSpPr txBox="1">
            <a:spLocks noChangeArrowheads="1"/>
          </p:cNvSpPr>
          <p:nvPr/>
        </p:nvSpPr>
        <p:spPr bwMode="auto">
          <a:xfrm>
            <a:off x="312738" y="-19050"/>
            <a:ext cx="476408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/>
            <a:endParaRPr kumimoji="1" lang="ko-KR" altLang="en-US" sz="2500" b="1">
              <a:solidFill>
                <a:srgbClr val="333399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27730" name="Rectangle 2"/>
          <p:cNvSpPr txBox="1">
            <a:spLocks noChangeArrowheads="1"/>
          </p:cNvSpPr>
          <p:nvPr/>
        </p:nvSpPr>
        <p:spPr bwMode="auto">
          <a:xfrm>
            <a:off x="293023" y="265747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1" hangingPunct="0"/>
            <a:r>
              <a:rPr kumimoji="1" lang="en-US" altLang="ko-KR" sz="3600" b="1" dirty="0" err="1">
                <a:solidFill>
                  <a:schemeClr val="accent1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Ig</a:t>
            </a:r>
            <a:r>
              <a:rPr kumimoji="1" lang="tr-TR" altLang="ko-KR" sz="3600" b="1" dirty="0">
                <a:solidFill>
                  <a:schemeClr val="accent1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Y’nin avantajları</a:t>
            </a:r>
            <a:endParaRPr kumimoji="1" lang="ko-KR" altLang="en-US" sz="3600" b="1" dirty="0">
              <a:solidFill>
                <a:schemeClr val="accent1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27731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indent="-342900"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tr-TR" altLang="ko-KR" sz="2400" b="1" dirty="0"/>
              <a:t>Yeni doğan hayvanlara </a:t>
            </a:r>
            <a:r>
              <a:rPr lang="tr-TR" altLang="ko-KR" sz="2400" b="1" dirty="0" err="1"/>
              <a:t>IgY</a:t>
            </a:r>
            <a:r>
              <a:rPr lang="tr-TR" altLang="ko-KR" sz="2400" b="1" dirty="0"/>
              <a:t> uygulandıktan 2 saat sonra serumda  </a:t>
            </a:r>
            <a:r>
              <a:rPr lang="tr-TR" altLang="ko-KR" sz="2400" b="1" dirty="0" smtClean="0"/>
              <a:t>    antikor </a:t>
            </a:r>
            <a:r>
              <a:rPr lang="tr-TR" altLang="ko-KR" sz="2400" b="1" dirty="0"/>
              <a:t>görülmüş ve ortalama 24 saat içerisinde pike ulaşmış ve sonraki  gün içerisinde yavaş yavaş azaldığı tespit edilmiştir.</a:t>
            </a:r>
          </a:p>
          <a:p>
            <a:pPr indent="-342900"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tr-TR" altLang="ko-KR" sz="2400" b="1" dirty="0"/>
              <a:t>Yeni doğan hayvanlara </a:t>
            </a:r>
            <a:r>
              <a:rPr lang="tr-TR" altLang="ko-KR" sz="2400" b="1" dirty="0" err="1"/>
              <a:t>IgY</a:t>
            </a:r>
            <a:r>
              <a:rPr lang="tr-TR" altLang="ko-KR" sz="2400" b="1" dirty="0"/>
              <a:t> uygulamasını </a:t>
            </a:r>
            <a:r>
              <a:rPr lang="tr-TR" altLang="ko-KR" sz="2400" b="1" dirty="0" err="1"/>
              <a:t>mütakiben</a:t>
            </a:r>
            <a:r>
              <a:rPr lang="tr-TR" altLang="ko-KR" sz="2400" b="1" dirty="0"/>
              <a:t> 2 saat sonra   Serum ortalama </a:t>
            </a:r>
            <a:r>
              <a:rPr lang="tr-TR" altLang="ko-KR" sz="2400" b="1" dirty="0" err="1"/>
              <a:t>IgY</a:t>
            </a:r>
            <a:r>
              <a:rPr lang="tr-TR" altLang="ko-KR" sz="2400" b="1" dirty="0"/>
              <a:t> konsantrasyonu 85.2mg/ml  ulaşmıştır.</a:t>
            </a:r>
          </a:p>
          <a:p>
            <a:pPr indent="-342900"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tr-TR" altLang="ko-KR" sz="2400" b="1" dirty="0"/>
              <a:t>Üretimi çok hızlı ve büyük miktarda yapılabildiği için kolostruma karşı bir avantaj sağlar.</a:t>
            </a:r>
          </a:p>
          <a:p>
            <a:pPr indent="-342900"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tr-TR" altLang="ko-KR" sz="2400" b="1" dirty="0"/>
              <a:t>Annenin </a:t>
            </a:r>
            <a:r>
              <a:rPr lang="tr-TR" altLang="ko-KR" sz="2400" b="1" dirty="0" err="1"/>
              <a:t>maternal</a:t>
            </a:r>
            <a:r>
              <a:rPr lang="tr-TR" altLang="ko-KR" sz="2400" b="1" dirty="0"/>
              <a:t> antikor seviyesi çoğu zaman bilinmez, her zaman iyi nitelikte değildir ve genç hayvanlarda kalitesi düşüktür.</a:t>
            </a:r>
          </a:p>
          <a:p>
            <a:pPr indent="-342900"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tr-TR" altLang="ko-KR" sz="2400" b="1" dirty="0"/>
              <a:t> </a:t>
            </a:r>
            <a:r>
              <a:rPr lang="tr-TR" altLang="ko-KR" sz="2400" b="1" dirty="0" err="1" smtClean="0"/>
              <a:t>Ig-Lock</a:t>
            </a:r>
            <a:r>
              <a:rPr lang="tr-TR" altLang="ko-KR" sz="2400" b="1" dirty="0" smtClean="0"/>
              <a:t> </a:t>
            </a:r>
            <a:r>
              <a:rPr lang="tr-TR" altLang="ko-KR" sz="2400" b="1" dirty="0"/>
              <a:t>kullandığınızda içerdiği hastalık türü ve antikor miktarı konusunda şüpheye yer  bırakmazsınız.</a:t>
            </a:r>
            <a:endParaRPr lang="en-US" altLang="ko-KR" sz="2400" b="1" dirty="0"/>
          </a:p>
        </p:txBody>
      </p:sp>
      <p:sp>
        <p:nvSpPr>
          <p:cNvPr id="27732" name="Rectangle 2"/>
          <p:cNvSpPr txBox="1">
            <a:spLocks noChangeArrowheads="1"/>
          </p:cNvSpPr>
          <p:nvPr/>
        </p:nvSpPr>
        <p:spPr bwMode="auto">
          <a:xfrm>
            <a:off x="312738" y="-26988"/>
            <a:ext cx="4764087" cy="56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/>
            <a:endParaRPr kumimoji="1" lang="ko-KR" altLang="en-US" sz="2500" b="1">
              <a:solidFill>
                <a:srgbClr val="333399"/>
              </a:solidFill>
              <a:latin typeface="굴림"/>
              <a:ea typeface="굴림"/>
              <a:cs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3875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tr-TR" sz="4800" dirty="0"/>
              <a:t>IG-LOCK </a:t>
            </a:r>
            <a:r>
              <a:rPr lang="tr-TR" sz="4800" dirty="0" smtClean="0"/>
              <a:t>CANİNE</a:t>
            </a:r>
            <a:endParaRPr lang="tr-TR" sz="4800" dirty="0"/>
          </a:p>
        </p:txBody>
      </p:sp>
      <p:pic>
        <p:nvPicPr>
          <p:cNvPr id="39940" name="Picture 4" descr="iglock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2" y="2947764"/>
            <a:ext cx="28575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95245" y="3230974"/>
            <a:ext cx="3992779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r-TR" dirty="0"/>
              <a:t>Kurutulmuş yumurta tozu içerisinde;</a:t>
            </a:r>
          </a:p>
          <a:p>
            <a:pPr algn="ctr"/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Canine </a:t>
            </a:r>
            <a:r>
              <a:rPr lang="tr-TR" b="1" dirty="0" err="1"/>
              <a:t>adenovirus</a:t>
            </a:r>
            <a:endParaRPr lang="tr-TR" b="1" dirty="0"/>
          </a:p>
          <a:p>
            <a:pPr algn="ctr"/>
            <a:r>
              <a:rPr lang="tr-TR" b="1" dirty="0"/>
              <a:t>Canine </a:t>
            </a:r>
            <a:r>
              <a:rPr lang="tr-TR" b="1" dirty="0" err="1"/>
              <a:t>parvovirus</a:t>
            </a:r>
            <a:r>
              <a:rPr lang="tr-TR" b="1" dirty="0"/>
              <a:t> antikorları</a:t>
            </a:r>
            <a:endParaRPr lang="tr-TR" dirty="0"/>
          </a:p>
          <a:p>
            <a:pPr algn="ctr"/>
            <a:r>
              <a:rPr lang="tr-TR" b="1" dirty="0"/>
              <a:t>Canine </a:t>
            </a:r>
            <a:r>
              <a:rPr lang="tr-TR" b="1" dirty="0" err="1"/>
              <a:t>coronavirus</a:t>
            </a:r>
            <a:r>
              <a:rPr lang="tr-TR" b="1" dirty="0"/>
              <a:t> antikorları</a:t>
            </a:r>
            <a:endParaRPr lang="tr-TR" dirty="0"/>
          </a:p>
          <a:p>
            <a:pPr algn="ctr"/>
            <a:r>
              <a:rPr lang="tr-TR" b="1" dirty="0"/>
              <a:t>Canine </a:t>
            </a:r>
            <a:r>
              <a:rPr lang="tr-TR" b="1" dirty="0" err="1"/>
              <a:t>rotavirus</a:t>
            </a:r>
            <a:r>
              <a:rPr lang="tr-TR" b="1" dirty="0"/>
              <a:t> antikorları</a:t>
            </a:r>
          </a:p>
          <a:p>
            <a:pPr algn="ctr"/>
            <a:r>
              <a:rPr lang="tr-TR" dirty="0"/>
              <a:t>ile birlikte</a:t>
            </a:r>
          </a:p>
          <a:p>
            <a:pPr algn="ctr"/>
            <a:r>
              <a:rPr lang="tr-TR" b="1" dirty="0" err="1">
                <a:solidFill>
                  <a:srgbClr val="FF0000"/>
                </a:solidFill>
              </a:rPr>
              <a:t>Clostridium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butyricum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Miyairi</a:t>
            </a:r>
            <a:r>
              <a:rPr lang="tr-TR" b="1" dirty="0">
                <a:solidFill>
                  <a:srgbClr val="FF0000"/>
                </a:solidFill>
              </a:rPr>
              <a:t> II 588</a:t>
            </a:r>
          </a:p>
          <a:p>
            <a:pPr algn="ctr"/>
            <a:endParaRPr lang="tr-TR" dirty="0"/>
          </a:p>
          <a:p>
            <a:pPr algn="ctr"/>
            <a:endParaRPr lang="tr-TR" b="1" dirty="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58750" y="1124744"/>
            <a:ext cx="8832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r-TR" sz="2400" dirty="0"/>
              <a:t>KEDİ VE KÖPEKLERDE PARVO, </a:t>
            </a:r>
            <a:r>
              <a:rPr lang="tr-TR" sz="2400" dirty="0" smtClean="0"/>
              <a:t>CORONA, ADENOVİRÜSLER </a:t>
            </a:r>
            <a:r>
              <a:rPr lang="tr-TR" sz="2400" dirty="0"/>
              <a:t>VE </a:t>
            </a:r>
            <a:r>
              <a:rPr lang="tr-TR" sz="2400" dirty="0" smtClean="0"/>
              <a:t>ROTAVİRÜS </a:t>
            </a:r>
            <a:r>
              <a:rPr lang="tr-TR" sz="2400" dirty="0"/>
              <a:t>ENFEKSİYONLARINA KARŞI</a:t>
            </a:r>
          </a:p>
          <a:p>
            <a:pPr algn="ctr"/>
            <a:r>
              <a:rPr lang="tr-TR" sz="2400" dirty="0"/>
              <a:t>KORUNMA VE TEDAVİ İÇİN BENZERSİZ ÜRÜN</a:t>
            </a:r>
          </a:p>
          <a:p>
            <a:pPr algn="ctr"/>
            <a:r>
              <a:rPr lang="tr-TR" sz="2400" dirty="0"/>
              <a:t>PROBİYOTİK ETKİNLİK +</a:t>
            </a:r>
          </a:p>
          <a:p>
            <a:pPr algn="ctr"/>
            <a:r>
              <a:rPr lang="tr-TR" sz="2400" dirty="0"/>
              <a:t>AŞILAMA ÖNCESİ PASİF BAĞIŞIKLIK</a:t>
            </a:r>
          </a:p>
        </p:txBody>
      </p:sp>
    </p:spTree>
    <p:extLst>
      <p:ext uri="{BB962C8B-B14F-4D97-AF65-F5344CB8AC3E}">
        <p14:creationId xmlns:p14="http://schemas.microsoft.com/office/powerpoint/2010/main" val="42802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/>
              <a:t>IG-LOCK </a:t>
            </a:r>
            <a:r>
              <a:rPr lang="tr-TR" sz="4800" dirty="0" smtClean="0"/>
              <a:t>CANİNE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r-TR" dirty="0"/>
              <a:t>Canine antijenleri ile üretilmiş olmasına rağmen özellikle </a:t>
            </a:r>
            <a:r>
              <a:rPr lang="tr-TR" dirty="0" err="1"/>
              <a:t>corona</a:t>
            </a:r>
            <a:r>
              <a:rPr lang="tr-TR" dirty="0"/>
              <a:t> ve </a:t>
            </a:r>
            <a:r>
              <a:rPr lang="tr-TR" dirty="0" err="1"/>
              <a:t>panleukopenide</a:t>
            </a:r>
            <a:r>
              <a:rPr lang="tr-TR" dirty="0"/>
              <a:t> kedilerde kayda değer başarılar elde edilmiştir.</a:t>
            </a:r>
          </a:p>
          <a:p>
            <a:pPr lvl="0"/>
            <a:r>
              <a:rPr lang="tr-TR" dirty="0"/>
              <a:t>İçerdiği antikorlar ile spesifik </a:t>
            </a:r>
            <a:r>
              <a:rPr lang="tr-TR" dirty="0" err="1"/>
              <a:t>viral</a:t>
            </a:r>
            <a:r>
              <a:rPr lang="tr-TR" dirty="0"/>
              <a:t> hastalıklardan korurken oluşturduğu </a:t>
            </a:r>
            <a:r>
              <a:rPr lang="tr-TR" dirty="0" err="1"/>
              <a:t>probiyotik</a:t>
            </a:r>
            <a:r>
              <a:rPr lang="tr-TR" dirty="0"/>
              <a:t> ve </a:t>
            </a:r>
            <a:r>
              <a:rPr lang="tr-TR" dirty="0" err="1"/>
              <a:t>immun</a:t>
            </a:r>
            <a:r>
              <a:rPr lang="tr-TR" dirty="0"/>
              <a:t> </a:t>
            </a:r>
            <a:r>
              <a:rPr lang="tr-TR" dirty="0" err="1"/>
              <a:t>stimulan</a:t>
            </a:r>
            <a:r>
              <a:rPr lang="tr-TR" dirty="0"/>
              <a:t> etki sayesinde diğer </a:t>
            </a:r>
            <a:r>
              <a:rPr lang="tr-TR" dirty="0" err="1"/>
              <a:t>viral</a:t>
            </a:r>
            <a:r>
              <a:rPr lang="tr-TR" dirty="0"/>
              <a:t> hastalıkların baskılanması ve geriletilmesinde de etkin olmaktadır.</a:t>
            </a:r>
          </a:p>
          <a:p>
            <a:pPr lvl="0"/>
            <a:r>
              <a:rPr lang="tr-TR" dirty="0"/>
              <a:t>Ürünümüzü </a:t>
            </a:r>
            <a:r>
              <a:rPr lang="tr-TR" dirty="0" err="1"/>
              <a:t>FIP‘te</a:t>
            </a:r>
            <a:r>
              <a:rPr lang="tr-TR" dirty="0"/>
              <a:t> düzenli kullanan hekim arkadaşlarımız başarılı sonuçlar aldıklarını iletmişlerdir. </a:t>
            </a:r>
          </a:p>
          <a:p>
            <a:endParaRPr lang="tr-TR" dirty="0"/>
          </a:p>
        </p:txBody>
      </p:sp>
      <p:pic>
        <p:nvPicPr>
          <p:cNvPr id="5" name="Picture 4" descr="igloc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116632"/>
            <a:ext cx="1428750" cy="1428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tr-TR" dirty="0"/>
              <a:t>Canine </a:t>
            </a:r>
            <a:r>
              <a:rPr lang="tr-TR" dirty="0" err="1"/>
              <a:t>Adenovirüsler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TİP I (CAV I)  </a:t>
            </a:r>
            <a:r>
              <a:rPr lang="tr-TR" dirty="0" err="1"/>
              <a:t>İnfeksiyöz</a:t>
            </a:r>
            <a:r>
              <a:rPr lang="tr-TR" dirty="0"/>
              <a:t> Canine </a:t>
            </a:r>
            <a:r>
              <a:rPr lang="tr-TR" dirty="0" err="1"/>
              <a:t>Hepatitis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sz="2400" dirty="0"/>
              <a:t>- Ateş</a:t>
            </a:r>
          </a:p>
          <a:p>
            <a:pPr marL="0" indent="0">
              <a:buNone/>
            </a:pPr>
            <a:r>
              <a:rPr lang="tr-TR" sz="2400" dirty="0"/>
              <a:t>	- Kanama, pıhtılaşma bozuklukları</a:t>
            </a:r>
          </a:p>
          <a:p>
            <a:pPr marL="0" indent="0">
              <a:buNone/>
            </a:pPr>
            <a:r>
              <a:rPr lang="tr-TR" sz="2400" dirty="0"/>
              <a:t>	- Halsizlik, depresyon, iştahsızlık</a:t>
            </a:r>
          </a:p>
          <a:p>
            <a:pPr marL="0" indent="0">
              <a:buNone/>
            </a:pPr>
            <a:r>
              <a:rPr lang="tr-TR" sz="2400" dirty="0"/>
              <a:t>	- </a:t>
            </a:r>
            <a:r>
              <a:rPr lang="tr-TR" sz="2400" dirty="0" err="1"/>
              <a:t>Tonsillit</a:t>
            </a:r>
            <a:r>
              <a:rPr lang="tr-TR" sz="2400" dirty="0"/>
              <a:t>, farenjit, </a:t>
            </a:r>
            <a:r>
              <a:rPr lang="tr-TR" sz="2400" dirty="0" err="1"/>
              <a:t>lenfoadenitis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r>
              <a:rPr lang="tr-TR" sz="3000" dirty="0"/>
              <a:t>TİP II (CAV II)  Canine </a:t>
            </a:r>
            <a:r>
              <a:rPr lang="tr-TR" sz="3000" dirty="0" err="1"/>
              <a:t>infeksiyöz</a:t>
            </a:r>
            <a:r>
              <a:rPr lang="tr-TR" sz="3000" dirty="0"/>
              <a:t> </a:t>
            </a:r>
            <a:r>
              <a:rPr lang="tr-TR" sz="3000" dirty="0" err="1"/>
              <a:t>Laryngotracheitis</a:t>
            </a:r>
            <a:endParaRPr lang="tr-TR" sz="3000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sz="2400" dirty="0"/>
              <a:t>- </a:t>
            </a:r>
            <a:r>
              <a:rPr lang="tr-TR" sz="2400" dirty="0" err="1"/>
              <a:t>Perakut</a:t>
            </a:r>
            <a:r>
              <a:rPr lang="tr-TR" sz="2400" dirty="0"/>
              <a:t> (ani ölüm), akut, orta dereceli </a:t>
            </a:r>
          </a:p>
          <a:p>
            <a:pPr marL="0" indent="0">
              <a:buNone/>
            </a:pPr>
            <a:r>
              <a:rPr lang="tr-TR" sz="2400" dirty="0"/>
              <a:t>	- Ateş, iştahsızlık, yaygın </a:t>
            </a:r>
            <a:r>
              <a:rPr lang="tr-TR" sz="2400" dirty="0" err="1"/>
              <a:t>hemoraji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	- </a:t>
            </a:r>
            <a:r>
              <a:rPr lang="tr-TR" sz="2400" dirty="0" err="1"/>
              <a:t>Abdominal</a:t>
            </a:r>
            <a:r>
              <a:rPr lang="tr-TR" sz="2400" dirty="0"/>
              <a:t> ağrı, kusma, ishal</a:t>
            </a:r>
          </a:p>
          <a:p>
            <a:pPr marL="0" indent="0">
              <a:buNone/>
            </a:pPr>
            <a:r>
              <a:rPr lang="tr-TR" sz="2400" dirty="0"/>
              <a:t>	-Nazal ve </a:t>
            </a:r>
            <a:r>
              <a:rPr lang="tr-TR" sz="2400" dirty="0" smtClean="0"/>
              <a:t>oküler </a:t>
            </a:r>
            <a:r>
              <a:rPr lang="tr-TR" sz="2400" dirty="0"/>
              <a:t>akıntı, mavi göz (</a:t>
            </a:r>
            <a:r>
              <a:rPr lang="tr-TR" sz="2400" dirty="0" err="1"/>
              <a:t>korneal</a:t>
            </a:r>
            <a:r>
              <a:rPr lang="tr-TR" sz="2400" dirty="0"/>
              <a:t> </a:t>
            </a:r>
            <a:r>
              <a:rPr lang="tr-TR" sz="2400" dirty="0" err="1"/>
              <a:t>opezite</a:t>
            </a:r>
            <a:r>
              <a:rPr lang="tr-TR" sz="2400" dirty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1728192" cy="107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IG-LOCK </a:t>
            </a:r>
            <a:r>
              <a:rPr lang="tr-TR" dirty="0" smtClean="0"/>
              <a:t>CANİNE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İmmun</a:t>
            </a:r>
            <a:r>
              <a:rPr lang="tr-TR" dirty="0" smtClean="0"/>
              <a:t> </a:t>
            </a:r>
            <a:r>
              <a:rPr lang="tr-TR" dirty="0" err="1" smtClean="0"/>
              <a:t>stimulan</a:t>
            </a:r>
            <a:r>
              <a:rPr lang="tr-TR" dirty="0" smtClean="0"/>
              <a:t> etkinlik, belirgin T-lenfosit ve WBC artışı ile de kendini gösterdiği için bakteriyel hastalıklarda da kullanılması </a:t>
            </a:r>
            <a:r>
              <a:rPr lang="tr-TR" dirty="0" err="1" smtClean="0"/>
              <a:t>endikedir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T-lenfosit ve </a:t>
            </a:r>
            <a:r>
              <a:rPr lang="tr-TR" dirty="0" err="1" smtClean="0"/>
              <a:t>immunoglobilin</a:t>
            </a:r>
            <a:r>
              <a:rPr lang="tr-TR" dirty="0" smtClean="0"/>
              <a:t> artışı, </a:t>
            </a:r>
            <a:r>
              <a:rPr lang="tr-TR" dirty="0" err="1" smtClean="0"/>
              <a:t>distemper</a:t>
            </a:r>
            <a:r>
              <a:rPr lang="tr-TR" dirty="0" smtClean="0"/>
              <a:t> dahil spesifik antikorlar içermese de diğer </a:t>
            </a:r>
            <a:r>
              <a:rPr lang="tr-TR" dirty="0" err="1" smtClean="0"/>
              <a:t>viral</a:t>
            </a:r>
            <a:r>
              <a:rPr lang="tr-TR" dirty="0" smtClean="0"/>
              <a:t> hastalıklarda hekime ve hayvana yardımcı olmaktadır.</a:t>
            </a:r>
          </a:p>
          <a:p>
            <a:r>
              <a:rPr lang="tr-TR" dirty="0" smtClean="0"/>
              <a:t>Bir klinikte, </a:t>
            </a:r>
            <a:r>
              <a:rPr lang="tr-TR" dirty="0" err="1" smtClean="0"/>
              <a:t>distemper</a:t>
            </a:r>
            <a:r>
              <a:rPr lang="tr-TR" dirty="0" smtClean="0"/>
              <a:t> geçirmiş, sinirsel arazlar kalmış, iyileşmiş bir köpekte 5 günlük uygulama sonrası köpekteki semptomların %80 azaldığı tespit edilmiştir.</a:t>
            </a:r>
            <a:endParaRPr lang="tr-TR" dirty="0"/>
          </a:p>
        </p:txBody>
      </p:sp>
      <p:pic>
        <p:nvPicPr>
          <p:cNvPr id="4" name="Picture 4" descr="igloc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626" y="188640"/>
            <a:ext cx="1428750" cy="1428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9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IG-LOCK </a:t>
            </a:r>
            <a:r>
              <a:rPr lang="tr-TR" dirty="0" smtClean="0"/>
              <a:t>CANİNE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Mimarsinan’da</a:t>
            </a:r>
            <a:r>
              <a:rPr lang="tr-TR" dirty="0" smtClean="0"/>
              <a:t> bir klinikte </a:t>
            </a:r>
            <a:r>
              <a:rPr lang="tr-TR" dirty="0" err="1" smtClean="0"/>
              <a:t>FCoV</a:t>
            </a:r>
            <a:r>
              <a:rPr lang="tr-TR" dirty="0" smtClean="0"/>
              <a:t> ve </a:t>
            </a:r>
            <a:r>
              <a:rPr lang="tr-TR" dirty="0" err="1" smtClean="0"/>
              <a:t>Panleukopeni</a:t>
            </a:r>
            <a:r>
              <a:rPr lang="tr-TR" dirty="0" smtClean="0"/>
              <a:t> teşhisi birlikte konulan (</a:t>
            </a:r>
            <a:r>
              <a:rPr lang="tr-TR" dirty="0" err="1" smtClean="0"/>
              <a:t>rapid</a:t>
            </a:r>
            <a:r>
              <a:rPr lang="tr-TR" dirty="0" smtClean="0"/>
              <a:t> test) ağır klinik tabloya sahip kediye sadece </a:t>
            </a:r>
            <a:r>
              <a:rPr lang="tr-TR" dirty="0" err="1" smtClean="0"/>
              <a:t>multivitamin</a:t>
            </a:r>
            <a:r>
              <a:rPr lang="tr-TR" dirty="0" smtClean="0"/>
              <a:t> pasta ve </a:t>
            </a:r>
            <a:r>
              <a:rPr lang="tr-TR" dirty="0" err="1" smtClean="0"/>
              <a:t>İg</a:t>
            </a:r>
            <a:r>
              <a:rPr lang="tr-TR" dirty="0" smtClean="0"/>
              <a:t> – </a:t>
            </a:r>
            <a:r>
              <a:rPr lang="tr-TR" dirty="0" err="1" smtClean="0"/>
              <a:t>Lock</a:t>
            </a:r>
            <a:r>
              <a:rPr lang="tr-TR" dirty="0" smtClean="0"/>
              <a:t> kullanılmış, 3. günün sonunda kedi yiyip, içmeye başlamıştır.</a:t>
            </a:r>
          </a:p>
          <a:p>
            <a:r>
              <a:rPr lang="tr-TR" b="1" dirty="0" smtClean="0"/>
              <a:t>Bir sonraki slaytta, kan tablolarını verdiğimiz kediye (Fatih’te bir klinikte) sadece </a:t>
            </a:r>
            <a:r>
              <a:rPr lang="tr-TR" b="1" dirty="0" err="1" smtClean="0"/>
              <a:t>intravenöz</a:t>
            </a:r>
            <a:r>
              <a:rPr lang="tr-TR" b="1" dirty="0" smtClean="0"/>
              <a:t> serum ve 5 gün boyunca </a:t>
            </a:r>
            <a:r>
              <a:rPr lang="tr-TR" b="1" dirty="0" err="1" smtClean="0"/>
              <a:t>İg</a:t>
            </a:r>
            <a:r>
              <a:rPr lang="tr-TR" b="1" dirty="0" smtClean="0"/>
              <a:t> – </a:t>
            </a:r>
            <a:r>
              <a:rPr lang="tr-TR" b="1" dirty="0" err="1" smtClean="0"/>
              <a:t>Lock</a:t>
            </a:r>
            <a:r>
              <a:rPr lang="tr-TR" b="1" dirty="0" smtClean="0"/>
              <a:t> uygulanmıştır.</a:t>
            </a:r>
            <a:endParaRPr lang="tr-TR" b="1" dirty="0"/>
          </a:p>
        </p:txBody>
      </p:sp>
      <p:pic>
        <p:nvPicPr>
          <p:cNvPr id="4" name="Picture 4" descr="igloc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9634" y="188640"/>
            <a:ext cx="1428750" cy="1428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8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IG-LOCK </a:t>
            </a:r>
            <a:r>
              <a:rPr lang="tr-TR" dirty="0" smtClean="0"/>
              <a:t>CANİNE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8" y="1412776"/>
            <a:ext cx="3787869" cy="5070460"/>
          </a:xfrm>
        </p:spPr>
      </p:pic>
      <p:pic>
        <p:nvPicPr>
          <p:cNvPr id="4" name="Picture 4" descr="iglo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626" y="188640"/>
            <a:ext cx="1428750" cy="1428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85" y="1412776"/>
            <a:ext cx="377926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IG-LOCK </a:t>
            </a:r>
            <a:r>
              <a:rPr lang="tr-TR" sz="4800" dirty="0" smtClean="0"/>
              <a:t>CANİNE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/>
              <a:t>İçerdiği</a:t>
            </a:r>
            <a:r>
              <a:rPr lang="en-US" dirty="0"/>
              <a:t> </a:t>
            </a:r>
            <a:r>
              <a:rPr lang="en-US" dirty="0" err="1"/>
              <a:t>probiyotik</a:t>
            </a:r>
            <a:r>
              <a:rPr lang="en-US" dirty="0"/>
              <a:t> </a:t>
            </a:r>
            <a:r>
              <a:rPr lang="en-US" dirty="0" err="1"/>
              <a:t>sayesinde</a:t>
            </a:r>
            <a:r>
              <a:rPr lang="en-US" dirty="0"/>
              <a:t> </a:t>
            </a:r>
            <a:r>
              <a:rPr lang="en-US" dirty="0" err="1"/>
              <a:t>enteriti</a:t>
            </a:r>
            <a:r>
              <a:rPr lang="tr-TR" dirty="0" err="1"/>
              <a:t>dis</a:t>
            </a:r>
            <a:r>
              <a:rPr lang="en-US" dirty="0"/>
              <a:t> </a:t>
            </a:r>
            <a:r>
              <a:rPr lang="en-US" dirty="0" err="1"/>
              <a:t>semptomatik</a:t>
            </a:r>
            <a:r>
              <a:rPr lang="en-US" dirty="0"/>
              <a:t> </a:t>
            </a:r>
            <a:r>
              <a:rPr lang="en-US" dirty="0" err="1"/>
              <a:t>tedavisinde</a:t>
            </a:r>
            <a:r>
              <a:rPr lang="en-US" dirty="0"/>
              <a:t> de </a:t>
            </a:r>
            <a:r>
              <a:rPr lang="en-US" dirty="0" err="1"/>
              <a:t>endikedir</a:t>
            </a:r>
            <a:r>
              <a:rPr lang="en-US" dirty="0"/>
              <a:t>.</a:t>
            </a:r>
            <a:endParaRPr lang="tr-TR" dirty="0"/>
          </a:p>
          <a:p>
            <a:pPr lvl="0"/>
            <a:r>
              <a:rPr lang="en-US" dirty="0" err="1"/>
              <a:t>Gıda</a:t>
            </a:r>
            <a:r>
              <a:rPr lang="en-US" dirty="0"/>
              <a:t> </a:t>
            </a:r>
            <a:r>
              <a:rPr lang="en-US" dirty="0" err="1"/>
              <a:t>zehirlenmelerinde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sağlamaktadır</a:t>
            </a:r>
            <a:r>
              <a:rPr lang="en-US" dirty="0"/>
              <a:t>. </a:t>
            </a:r>
            <a:endParaRPr lang="tr-TR" dirty="0"/>
          </a:p>
          <a:p>
            <a:pPr lvl="0"/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immunstimulandır</a:t>
            </a:r>
            <a:r>
              <a:rPr lang="en-US" dirty="0"/>
              <a:t>.</a:t>
            </a:r>
            <a:endParaRPr lang="tr-TR" dirty="0"/>
          </a:p>
          <a:p>
            <a:pPr lvl="0"/>
            <a:r>
              <a:rPr lang="en-US" dirty="0" err="1"/>
              <a:t>Bağırsaklardaki</a:t>
            </a:r>
            <a:r>
              <a:rPr lang="en-US" dirty="0"/>
              <a:t> </a:t>
            </a:r>
            <a:r>
              <a:rPr lang="en-US" dirty="0" err="1"/>
              <a:t>yararlı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organizmaların</a:t>
            </a:r>
            <a:r>
              <a:rPr lang="en-US" dirty="0"/>
              <a:t> </a:t>
            </a:r>
            <a:r>
              <a:rPr lang="en-US" dirty="0" err="1"/>
              <a:t>çoğalmasını</a:t>
            </a:r>
            <a:r>
              <a:rPr lang="en-US" dirty="0"/>
              <a:t> </a:t>
            </a:r>
            <a:r>
              <a:rPr lang="en-US" dirty="0" err="1"/>
              <a:t>sağla</a:t>
            </a:r>
            <a:r>
              <a:rPr lang="tr-TR" dirty="0" smtClean="0"/>
              <a:t>r.</a:t>
            </a:r>
            <a:r>
              <a:rPr lang="en-US" dirty="0" smtClean="0"/>
              <a:t> </a:t>
            </a:r>
            <a:endParaRPr lang="tr-TR" dirty="0"/>
          </a:p>
          <a:p>
            <a:pPr lvl="0"/>
            <a:r>
              <a:rPr lang="en-US" dirty="0" err="1"/>
              <a:t>Kedi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köpeklerde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 smtClean="0"/>
              <a:t>iyileş</a:t>
            </a:r>
            <a:r>
              <a:rPr lang="tr-TR" dirty="0" smtClean="0"/>
              <a:t>tir</a:t>
            </a:r>
            <a:r>
              <a:rPr lang="en-US" dirty="0" smtClean="0"/>
              <a:t>me </a:t>
            </a:r>
            <a:r>
              <a:rPr lang="en-US" dirty="0" err="1"/>
              <a:t>oranına</a:t>
            </a:r>
            <a:r>
              <a:rPr lang="en-US" dirty="0"/>
              <a:t> </a:t>
            </a:r>
            <a:r>
              <a:rPr lang="en-US" dirty="0" err="1"/>
              <a:t>sahiptir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err="1"/>
              <a:t>oranlarının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azalmasını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5" name="Picture 4" descr="igloc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1642" y="188640"/>
            <a:ext cx="1428750" cy="1428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IG-LOCK </a:t>
            </a:r>
            <a:r>
              <a:rPr lang="tr-TR" dirty="0" smtClean="0"/>
              <a:t>CANİNE</a:t>
            </a:r>
            <a:endParaRPr lang="tr-TR" dirty="0"/>
          </a:p>
        </p:txBody>
      </p:sp>
      <p:pic>
        <p:nvPicPr>
          <p:cNvPr id="2050" name="Resim 1" descr="https://www.vetima.com/wp-content/uploads/2017/08/Ig-Lock-Canine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7910"/>
            <a:ext cx="26384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kış Çizelgesi: Bağlayıcı 4"/>
          <p:cNvSpPr/>
          <p:nvPr/>
        </p:nvSpPr>
        <p:spPr>
          <a:xfrm flipH="1">
            <a:off x="4904591" y="7355349"/>
            <a:ext cx="45085" cy="4508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8366" y="1628800"/>
            <a:ext cx="54868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</a:t>
            </a:r>
            <a:r>
              <a:rPr kumimoji="0" lang="tr-TR" altLang="tr-TR" sz="2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IG LOCK </a:t>
            </a:r>
            <a:r>
              <a:rPr kumimoji="0" lang="tr-TR" altLang="tr-TR" sz="2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tr-TR" altLang="tr-TR" sz="2600" b="1" u="sng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CANİNE</a:t>
            </a:r>
            <a:r>
              <a:rPr kumimoji="0" lang="tr-TR" altLang="tr-TR" sz="2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2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Korea</a:t>
            </a:r>
            <a:r>
              <a:rPr kumimoji="0" lang="tr-TR" altLang="tr-TR" sz="2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tr-TR" altLang="tr-TR" sz="2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05969" y="2166967"/>
            <a:ext cx="585851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KULLANMA TALİMATI ve UYARILAR 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tr-TR" altLang="tr-TR" dirty="0" smtClean="0"/>
          </a:p>
          <a:p>
            <a:r>
              <a:rPr lang="tr-TR" altLang="tr-TR" dirty="0" smtClean="0"/>
              <a:t>* Ürün </a:t>
            </a:r>
            <a:r>
              <a:rPr lang="tr-TR" altLang="tr-TR" b="1" u="sng" dirty="0"/>
              <a:t>SOĞUK ZİNCİRDİR</a:t>
            </a:r>
            <a:r>
              <a:rPr lang="tr-TR" altLang="tr-TR" dirty="0"/>
              <a:t>. (2 -8</a:t>
            </a:r>
            <a:r>
              <a:rPr lang="tr-TR" altLang="tr-TR" b="1" dirty="0"/>
              <a:t> </a:t>
            </a:r>
            <a:r>
              <a:rPr lang="tr-TR" altLang="tr-TR" dirty="0"/>
              <a:t>C)*</a:t>
            </a:r>
            <a:endParaRPr lang="tr-TR" altLang="tr-TR" sz="700" dirty="0"/>
          </a:p>
          <a:p>
            <a:endParaRPr lang="tr-TR" altLang="tr-TR" sz="1400" dirty="0" smtClean="0"/>
          </a:p>
          <a:p>
            <a:r>
              <a:rPr lang="tr-TR" altLang="tr-TR" dirty="0" smtClean="0"/>
              <a:t>* Kullanmadan </a:t>
            </a:r>
            <a:r>
              <a:rPr lang="tr-TR" altLang="tr-TR" dirty="0"/>
              <a:t>önce </a:t>
            </a:r>
            <a:r>
              <a:rPr lang="tr-TR" altLang="tr-TR" b="1" u="sng" dirty="0"/>
              <a:t>HAFİFÇE ÇALKALAYINIZ</a:t>
            </a:r>
            <a:r>
              <a:rPr lang="tr-TR" altLang="tr-TR" b="1" dirty="0" smtClean="0"/>
              <a:t>.**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altLang="tr-TR" sz="1400" dirty="0"/>
          </a:p>
          <a:p>
            <a:pPr lvl="0"/>
            <a:r>
              <a:rPr lang="tr-TR" altLang="tr-TR" b="1" dirty="0" smtClean="0"/>
              <a:t>* </a:t>
            </a:r>
            <a:r>
              <a:rPr lang="tr-TR" altLang="tr-TR" b="1" u="sng" dirty="0" smtClean="0"/>
              <a:t>Her </a:t>
            </a:r>
            <a:r>
              <a:rPr lang="tr-TR" altLang="tr-TR" b="1" u="sng" dirty="0"/>
              <a:t>uygulama için mutlaka STERİL ENJEKTÖR </a:t>
            </a:r>
            <a:r>
              <a:rPr lang="tr-TR" altLang="tr-TR" b="1" u="sng" dirty="0" smtClean="0"/>
              <a:t>  KULLANILMASI</a:t>
            </a:r>
            <a:r>
              <a:rPr lang="tr-TR" altLang="tr-TR" b="1" dirty="0" smtClean="0"/>
              <a:t> </a:t>
            </a:r>
            <a:r>
              <a:rPr lang="tr-TR" altLang="tr-TR" b="1" dirty="0"/>
              <a:t>gerekmektedir. Aksi halde ürün bozulup </a:t>
            </a:r>
            <a:r>
              <a:rPr lang="tr-TR" altLang="tr-TR" b="1" dirty="0" err="1"/>
              <a:t>kontamine</a:t>
            </a:r>
            <a:r>
              <a:rPr lang="tr-TR" altLang="tr-TR" b="1" dirty="0"/>
              <a:t> olacaktır</a:t>
            </a:r>
            <a:r>
              <a:rPr lang="tr-TR" altLang="tr-TR" sz="1600" b="1" dirty="0" smtClean="0"/>
              <a:t>.</a:t>
            </a:r>
          </a:p>
          <a:p>
            <a:pPr lvl="0"/>
            <a:r>
              <a:rPr lang="tr-TR" altLang="tr-TR" sz="1600" b="1" dirty="0" smtClean="0"/>
              <a:t> </a:t>
            </a:r>
            <a:endParaRPr lang="tr-TR" altLang="tr-TR" sz="600" dirty="0"/>
          </a:p>
          <a:p>
            <a:pPr lvl="0"/>
            <a:r>
              <a:rPr lang="tr-TR" altLang="tr-TR" sz="1600" b="1" dirty="0" smtClean="0"/>
              <a:t>* Açıldıktan </a:t>
            </a:r>
            <a:r>
              <a:rPr lang="tr-TR" altLang="tr-TR" sz="1600" b="1" dirty="0"/>
              <a:t>sonra </a:t>
            </a:r>
            <a:r>
              <a:rPr lang="tr-TR" altLang="tr-TR" sz="1600" b="1" dirty="0" smtClean="0"/>
              <a:t>steril </a:t>
            </a:r>
            <a:r>
              <a:rPr lang="tr-TR" altLang="tr-TR" sz="1600" b="1" dirty="0"/>
              <a:t>şekilde </a:t>
            </a:r>
            <a:r>
              <a:rPr lang="tr-TR" altLang="tr-TR" sz="1600" b="1" dirty="0" smtClean="0"/>
              <a:t>buzdolabında saklanmalıdır.</a:t>
            </a:r>
          </a:p>
          <a:p>
            <a:pPr lvl="0"/>
            <a:r>
              <a:rPr lang="tr-TR" altLang="tr-TR" sz="1600" b="1" dirty="0" smtClean="0"/>
              <a:t> </a:t>
            </a:r>
            <a:endParaRPr lang="tr-TR" altLang="tr-TR" sz="600" dirty="0"/>
          </a:p>
          <a:p>
            <a:pPr lvl="0"/>
            <a:r>
              <a:rPr lang="tr-TR" altLang="tr-TR" sz="1600" b="1" dirty="0" smtClean="0"/>
              <a:t>* Tüm kedi </a:t>
            </a:r>
            <a:r>
              <a:rPr lang="tr-TR" altLang="tr-TR" sz="1600" b="1" dirty="0"/>
              <a:t>ve </a:t>
            </a:r>
            <a:r>
              <a:rPr lang="tr-TR" altLang="tr-TR" sz="1600" b="1" dirty="0" smtClean="0"/>
              <a:t>köpeklerde </a:t>
            </a:r>
            <a:r>
              <a:rPr lang="tr-TR" altLang="tr-TR" sz="1600" b="1" dirty="0"/>
              <a:t>uygulanabilir. </a:t>
            </a:r>
            <a:endParaRPr lang="tr-TR" altLang="tr-TR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4" descr="igloc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626" y="188640"/>
            <a:ext cx="1428750" cy="1428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7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Parvo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690492"/>
              </p:ext>
            </p:extLst>
          </p:nvPr>
        </p:nvGraphicFramePr>
        <p:xfrm>
          <a:off x="539554" y="1340761"/>
          <a:ext cx="8136901" cy="4464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1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0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25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43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07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07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07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35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98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6522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0319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err="1">
                          <a:effectLst/>
                        </a:rPr>
                        <a:t>İg</a:t>
                      </a:r>
                      <a:r>
                        <a:rPr lang="tr-TR" sz="1400" u="none" strike="noStrike" dirty="0">
                          <a:effectLst/>
                        </a:rPr>
                        <a:t> </a:t>
                      </a:r>
                      <a:r>
                        <a:rPr lang="tr-TR" sz="1400" u="none" strike="noStrike" dirty="0" err="1" smtClean="0">
                          <a:effectLst/>
                        </a:rPr>
                        <a:t>lock</a:t>
                      </a:r>
                      <a:r>
                        <a:rPr lang="tr-TR" sz="1400" u="none" strike="noStrike" baseline="0" dirty="0" smtClean="0">
                          <a:effectLst/>
                        </a:rPr>
                        <a:t> - Canine</a:t>
                      </a:r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endParaRPr lang="tr-TR" sz="1400" b="1" i="0" u="none" strike="noStrike" dirty="0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klinik Çalısma 1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61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Tarih:2010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Parvovirus</a:t>
                      </a:r>
                      <a:endParaRPr lang="tr-TR" sz="1400" b="1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tedavi ve koruma etkisi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Deney hayvanı:yeni dogmuş Köpek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Köpek agırlığı:3.92 Kg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Aylık yaşı:&lt; 2 ay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Deney süresi:14 gün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Deneyin yapıldıgı yer:Universite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Klinik septomlar</a:t>
                      </a:r>
                      <a:endParaRPr lang="tr-TR" sz="1000" b="1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Hayvan sayısı</a:t>
                      </a:r>
                      <a:endParaRPr lang="tr-TR" sz="1000" b="0" i="0" u="none" strike="noStrike" dirty="0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zayıflık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istah kaybı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ishal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kanlı dışkı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Kusma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Olum Oranı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Yasama Oranı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1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Kontrol Grup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8</a:t>
                      </a:r>
                      <a:endParaRPr lang="tr-TR" sz="1000" b="0" i="0" u="none" strike="noStrike" dirty="0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6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6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6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8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8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8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0%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Ant. Ted.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2</a:t>
                      </a:r>
                      <a:endParaRPr lang="tr-TR" sz="1000" b="1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Düşük Kons.IGY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8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5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5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5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8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8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5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37%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600mg/gün (Ig-lock doz : 2.4ml)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1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Yüksek Kons İGY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8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2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2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2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2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2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2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75%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476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1,200mg/gün (Ig-lock doz : 4.8ml)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7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Parvo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648177"/>
              </p:ext>
            </p:extLst>
          </p:nvPr>
        </p:nvGraphicFramePr>
        <p:xfrm>
          <a:off x="323528" y="1340769"/>
          <a:ext cx="8424936" cy="4680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30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47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3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78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67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67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764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84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67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25756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err="1">
                          <a:effectLst/>
                        </a:rPr>
                        <a:t>İg</a:t>
                      </a:r>
                      <a:r>
                        <a:rPr lang="tr-TR" sz="1400" u="none" strike="noStrike" dirty="0">
                          <a:effectLst/>
                        </a:rPr>
                        <a:t> </a:t>
                      </a:r>
                      <a:r>
                        <a:rPr lang="tr-TR" sz="1400" u="none" strike="noStrike" dirty="0" err="1" smtClean="0">
                          <a:effectLst/>
                        </a:rPr>
                        <a:t>lock</a:t>
                      </a:r>
                      <a:r>
                        <a:rPr lang="tr-TR" sz="1400" u="none" strike="noStrike" dirty="0" smtClean="0">
                          <a:effectLst/>
                        </a:rPr>
                        <a:t> - Canine </a:t>
                      </a:r>
                      <a:endParaRPr lang="tr-TR" sz="1400" b="1" i="0" u="none" strike="noStrike" dirty="0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klinik Çalısma 2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Tarih:2010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Parvovirus</a:t>
                      </a:r>
                      <a:endParaRPr lang="tr-TR" sz="1400" b="1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Deney hayvanı:yeni dogmuş Köpek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Aylık yaşı:&lt; 2 ay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Deneyin yapıldıgı yer: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Veterinary Hospital in Seoul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İg Lock ile besleme </a:t>
                      </a:r>
                      <a:endParaRPr lang="tr-TR" sz="1000" b="1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Klinik septomlar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beslenme </a:t>
                      </a:r>
                      <a:endParaRPr lang="tr-TR" sz="1000" b="0" i="0" u="none" strike="noStrike" dirty="0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beslenme hacmi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sure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Yaşama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Hayvan sayısı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Kuvvetli kusma </a:t>
                      </a:r>
                      <a:endParaRPr lang="tr-TR" sz="1000" b="1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Kanlı ishal</a:t>
                      </a:r>
                      <a:endParaRPr lang="tr-TR" sz="1000" b="1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1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Test grup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15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15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15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4 Gr/gün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7.2 gun +2.6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12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köpek parvovirus testinden pozitif sonuc verince test e katıldı.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Uygulama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2 gr sabah aksam olmak uzere gunde iki defa </a:t>
                      </a:r>
                      <a:endParaRPr lang="nb-NO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Sonuc % 80 basari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effectLst/>
                        <a:latin typeface="Arial Tur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041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Parvo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838467"/>
              </p:ext>
            </p:extLst>
          </p:nvPr>
        </p:nvGraphicFramePr>
        <p:xfrm>
          <a:off x="611561" y="1268771"/>
          <a:ext cx="8208909" cy="4464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0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5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16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9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9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92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92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92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88808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err="1">
                          <a:effectLst/>
                        </a:rPr>
                        <a:t>İg</a:t>
                      </a:r>
                      <a:r>
                        <a:rPr lang="tr-TR" sz="1400" u="none" strike="noStrike" dirty="0">
                          <a:effectLst/>
                        </a:rPr>
                        <a:t> </a:t>
                      </a:r>
                      <a:r>
                        <a:rPr lang="tr-TR" sz="1400" u="none" strike="noStrike" dirty="0" err="1" smtClean="0">
                          <a:effectLst/>
                        </a:rPr>
                        <a:t>lock</a:t>
                      </a:r>
                      <a:r>
                        <a:rPr lang="tr-TR" sz="1400" u="none" strike="noStrike" baseline="0" dirty="0">
                          <a:effectLst/>
                        </a:rPr>
                        <a:t> </a:t>
                      </a:r>
                      <a:r>
                        <a:rPr lang="tr-TR" sz="1400" u="none" strike="noStrike" baseline="0" dirty="0" smtClean="0">
                          <a:effectLst/>
                        </a:rPr>
                        <a:t>- Canine</a:t>
                      </a:r>
                      <a:endParaRPr lang="tr-TR" sz="1400" b="1" i="0" u="none" strike="noStrike" dirty="0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klinik Çalısma 3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808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Tarih:2010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Parvovirus</a:t>
                      </a:r>
                      <a:endParaRPr lang="tr-TR" sz="1400" b="1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Deney hayvanı:yeni dogmuş Köpek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Aylık yaşı:&lt; 2 ay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Deneyin yapıldıgı yer: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Veterinary Hospital in Seoul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Klinik septomlar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Hayvan sayısı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Kusma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İshal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Kanlı dıskı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digerleri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Ölüm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Kontrol Grup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10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5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4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2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Test Grup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10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2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2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   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Uygulama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2 gr sabah aksam olmak uzere gunde iki defa </a:t>
                      </a:r>
                      <a:endParaRPr lang="nb-NO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457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Sonuc % 90 </a:t>
                      </a:r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effectLst/>
                        <a:latin typeface="Arial Tu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48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tr-TR" dirty="0"/>
              <a:t>Canine – </a:t>
            </a:r>
            <a:r>
              <a:rPr lang="tr-TR" dirty="0" err="1"/>
              <a:t>Feline</a:t>
            </a:r>
            <a:r>
              <a:rPr lang="tr-TR" dirty="0"/>
              <a:t> </a:t>
            </a:r>
            <a:r>
              <a:rPr lang="tr-TR" dirty="0" err="1"/>
              <a:t>Parvovirus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Canine </a:t>
            </a:r>
            <a:r>
              <a:rPr lang="tr-TR" dirty="0" err="1"/>
              <a:t>Parvoviral</a:t>
            </a:r>
            <a:r>
              <a:rPr lang="tr-TR" dirty="0"/>
              <a:t> </a:t>
            </a:r>
            <a:r>
              <a:rPr lang="tr-TR" dirty="0" err="1"/>
              <a:t>Enteritis</a:t>
            </a:r>
            <a:r>
              <a:rPr lang="tr-TR" dirty="0"/>
              <a:t> – Kanlı İshal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sz="2400" dirty="0"/>
              <a:t>- </a:t>
            </a:r>
            <a:r>
              <a:rPr lang="tr-TR" sz="2400" dirty="0" err="1"/>
              <a:t>Anoreksi</a:t>
            </a:r>
            <a:r>
              <a:rPr lang="tr-TR" sz="2400" dirty="0"/>
              <a:t>, depresyon, kusma, kanlı ishal</a:t>
            </a:r>
          </a:p>
          <a:p>
            <a:pPr marL="0" indent="0">
              <a:buNone/>
            </a:pPr>
            <a:r>
              <a:rPr lang="tr-TR" sz="2400" dirty="0"/>
              <a:t>	- </a:t>
            </a:r>
            <a:r>
              <a:rPr lang="tr-TR" sz="2400" dirty="0" err="1"/>
              <a:t>Dehidrasyon</a:t>
            </a:r>
            <a:r>
              <a:rPr lang="tr-TR" sz="2400" dirty="0"/>
              <a:t>, </a:t>
            </a:r>
            <a:r>
              <a:rPr lang="tr-TR" sz="2400" dirty="0" err="1"/>
              <a:t>hipovolemik</a:t>
            </a:r>
            <a:r>
              <a:rPr lang="tr-TR" sz="2400" dirty="0"/>
              <a:t> şok</a:t>
            </a:r>
          </a:p>
          <a:p>
            <a:pPr marL="0" indent="0">
              <a:buNone/>
            </a:pPr>
            <a:r>
              <a:rPr lang="tr-TR" sz="2400" dirty="0"/>
              <a:t>	- Karın ağrısı, hipotansiyon, taşikardi</a:t>
            </a:r>
          </a:p>
          <a:p>
            <a:pPr marL="0" indent="0">
              <a:buNone/>
            </a:pPr>
            <a:r>
              <a:rPr lang="tr-TR" sz="2400" dirty="0"/>
              <a:t>	- Yüksek ölüm oranı</a:t>
            </a:r>
          </a:p>
          <a:p>
            <a:r>
              <a:rPr lang="tr-TR" dirty="0" err="1"/>
              <a:t>Feline</a:t>
            </a:r>
            <a:r>
              <a:rPr lang="tr-TR" dirty="0"/>
              <a:t> </a:t>
            </a:r>
            <a:r>
              <a:rPr lang="tr-TR" dirty="0" err="1"/>
              <a:t>İnfeksiyöz</a:t>
            </a:r>
            <a:r>
              <a:rPr lang="tr-TR" dirty="0"/>
              <a:t> </a:t>
            </a:r>
            <a:r>
              <a:rPr lang="tr-TR" dirty="0" err="1"/>
              <a:t>Enteritis</a:t>
            </a:r>
            <a:r>
              <a:rPr lang="tr-TR" dirty="0"/>
              <a:t> – Kedi </a:t>
            </a:r>
            <a:r>
              <a:rPr lang="tr-TR" dirty="0" err="1"/>
              <a:t>Panleukopeni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sz="2600" dirty="0"/>
              <a:t>- Durmayan ve kanamalı ishal</a:t>
            </a:r>
          </a:p>
          <a:p>
            <a:pPr marL="0" indent="0">
              <a:buNone/>
            </a:pPr>
            <a:r>
              <a:rPr lang="tr-TR" sz="2600" dirty="0"/>
              <a:t>	- Anemiyi takiben solunum ve kalp problemleri</a:t>
            </a:r>
          </a:p>
          <a:p>
            <a:pPr marL="0" indent="0">
              <a:buNone/>
            </a:pPr>
            <a:r>
              <a:rPr lang="tr-TR" sz="2600" dirty="0"/>
              <a:t>	- Yüksek ölüm oranı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310"/>
            <a:ext cx="1512168" cy="94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8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tr-TR" dirty="0" err="1"/>
              <a:t>Coronavirüs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tr-TR" sz="3000" dirty="0"/>
              <a:t>Canine </a:t>
            </a:r>
            <a:r>
              <a:rPr lang="tr-TR" sz="3000" dirty="0" err="1"/>
              <a:t>Corona</a:t>
            </a:r>
            <a:r>
              <a:rPr lang="tr-TR" sz="3000" dirty="0"/>
              <a:t>(CCV) – Canine </a:t>
            </a:r>
            <a:r>
              <a:rPr lang="tr-TR" sz="3000" dirty="0" err="1"/>
              <a:t>Coronaviral</a:t>
            </a:r>
            <a:r>
              <a:rPr lang="tr-TR" sz="3000" dirty="0"/>
              <a:t> </a:t>
            </a:r>
            <a:r>
              <a:rPr lang="tr-TR" sz="3000" dirty="0" err="1"/>
              <a:t>Enterit</a:t>
            </a:r>
            <a:endParaRPr lang="tr-TR" sz="3000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sz="2600" dirty="0"/>
              <a:t>- Ateş, kusma, iştah kaybı</a:t>
            </a:r>
          </a:p>
          <a:p>
            <a:pPr marL="0" indent="0">
              <a:buNone/>
            </a:pPr>
            <a:r>
              <a:rPr lang="tr-TR" sz="2600" dirty="0"/>
              <a:t>	- Bazen kanlı da olabilen ishal</a:t>
            </a:r>
          </a:p>
          <a:p>
            <a:pPr marL="0" indent="0">
              <a:buNone/>
            </a:pPr>
            <a:r>
              <a:rPr lang="tr-TR" sz="2600" dirty="0"/>
              <a:t>	- </a:t>
            </a:r>
            <a:r>
              <a:rPr lang="tr-TR" sz="2600" dirty="0" err="1"/>
              <a:t>Dehidrasyon</a:t>
            </a:r>
            <a:r>
              <a:rPr lang="tr-TR" sz="2600" dirty="0"/>
              <a:t>, </a:t>
            </a:r>
            <a:r>
              <a:rPr lang="tr-TR" sz="2600" dirty="0" err="1"/>
              <a:t>asidoz</a:t>
            </a:r>
            <a:r>
              <a:rPr lang="tr-TR" sz="2600" dirty="0"/>
              <a:t>, halsizlik</a:t>
            </a:r>
            <a:endParaRPr lang="tr-TR" dirty="0"/>
          </a:p>
          <a:p>
            <a:r>
              <a:rPr lang="tr-TR" sz="3000" dirty="0" err="1"/>
              <a:t>Feline</a:t>
            </a:r>
            <a:r>
              <a:rPr lang="tr-TR" sz="3000" dirty="0"/>
              <a:t> </a:t>
            </a:r>
            <a:r>
              <a:rPr lang="tr-TR" sz="3000" dirty="0" err="1"/>
              <a:t>Corona</a:t>
            </a:r>
            <a:r>
              <a:rPr lang="tr-TR" sz="3000" dirty="0"/>
              <a:t> (</a:t>
            </a:r>
            <a:r>
              <a:rPr lang="tr-TR" sz="3000" dirty="0" err="1"/>
              <a:t>FCoV</a:t>
            </a:r>
            <a:r>
              <a:rPr lang="tr-TR" sz="3000" dirty="0"/>
              <a:t>) </a:t>
            </a:r>
            <a:r>
              <a:rPr lang="tr-TR" sz="3000" dirty="0" err="1"/>
              <a:t>Feline</a:t>
            </a:r>
            <a:r>
              <a:rPr lang="tr-TR" sz="3000" dirty="0"/>
              <a:t> </a:t>
            </a:r>
            <a:r>
              <a:rPr lang="tr-TR" sz="3000" dirty="0" err="1"/>
              <a:t>Coronaviral</a:t>
            </a:r>
            <a:r>
              <a:rPr lang="tr-TR" sz="3000" dirty="0"/>
              <a:t> </a:t>
            </a:r>
            <a:r>
              <a:rPr lang="tr-TR" sz="3000" dirty="0" err="1"/>
              <a:t>Enterit</a:t>
            </a:r>
            <a:endParaRPr lang="tr-TR" sz="3000" dirty="0"/>
          </a:p>
          <a:p>
            <a:pPr marL="0" indent="0">
              <a:buNone/>
            </a:pPr>
            <a:r>
              <a:rPr lang="tr-TR" sz="3000" dirty="0"/>
              <a:t>	- Çoğunlukla </a:t>
            </a:r>
            <a:r>
              <a:rPr lang="tr-TR" sz="3000" dirty="0" err="1"/>
              <a:t>asemptomatik</a:t>
            </a:r>
            <a:r>
              <a:rPr lang="tr-TR" sz="3000" dirty="0"/>
              <a:t> seyreder</a:t>
            </a:r>
          </a:p>
          <a:p>
            <a:pPr marL="0" indent="0">
              <a:buNone/>
            </a:pPr>
            <a:r>
              <a:rPr lang="tr-TR" sz="3000" dirty="0"/>
              <a:t>	- Bazen hafif ishal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"/>
            <a:ext cx="1728192" cy="107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9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Rotavirüs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tr-TR" dirty="0"/>
              <a:t>Canine </a:t>
            </a:r>
            <a:r>
              <a:rPr lang="tr-TR" dirty="0" err="1"/>
              <a:t>Rotavirus</a:t>
            </a:r>
            <a:r>
              <a:rPr lang="tr-TR" dirty="0"/>
              <a:t> – Canine </a:t>
            </a:r>
            <a:r>
              <a:rPr lang="tr-TR" dirty="0" err="1"/>
              <a:t>Gastroenteriditis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sz="2400" dirty="0"/>
              <a:t>- Hafiften şiddetliye varan sulu ishal</a:t>
            </a:r>
          </a:p>
          <a:p>
            <a:pPr marL="0" indent="0">
              <a:buNone/>
            </a:pPr>
            <a:r>
              <a:rPr lang="tr-TR" sz="2400" dirty="0"/>
              <a:t>	- İştahsızlık, </a:t>
            </a:r>
            <a:r>
              <a:rPr lang="tr-TR" sz="2400" dirty="0" err="1"/>
              <a:t>dehidrasyon</a:t>
            </a:r>
            <a:r>
              <a:rPr lang="tr-TR" sz="2400" dirty="0"/>
              <a:t>, şiddetli kilo kaybı</a:t>
            </a:r>
          </a:p>
          <a:p>
            <a:r>
              <a:rPr lang="tr-TR" dirty="0" err="1"/>
              <a:t>Feline</a:t>
            </a:r>
            <a:r>
              <a:rPr lang="tr-TR" dirty="0"/>
              <a:t> </a:t>
            </a:r>
            <a:r>
              <a:rPr lang="tr-TR" dirty="0" err="1"/>
              <a:t>Rotavirus</a:t>
            </a:r>
            <a:r>
              <a:rPr lang="tr-TR" dirty="0"/>
              <a:t> – </a:t>
            </a:r>
            <a:r>
              <a:rPr lang="tr-TR" dirty="0" err="1"/>
              <a:t>Feline</a:t>
            </a:r>
            <a:r>
              <a:rPr lang="tr-TR" dirty="0"/>
              <a:t> </a:t>
            </a:r>
            <a:r>
              <a:rPr lang="tr-TR" dirty="0" err="1"/>
              <a:t>Gastroenteriditis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sz="2400" dirty="0"/>
              <a:t>- Hafiften şiddetliye varan sulu ishal</a:t>
            </a:r>
          </a:p>
          <a:p>
            <a:pPr marL="0" indent="0">
              <a:buNone/>
            </a:pPr>
            <a:r>
              <a:rPr lang="tr-TR" sz="2400" dirty="0"/>
              <a:t>	- İştahsızlık, </a:t>
            </a:r>
            <a:r>
              <a:rPr lang="tr-TR" sz="2400" dirty="0" err="1"/>
              <a:t>dehidrasyon</a:t>
            </a:r>
            <a:r>
              <a:rPr lang="tr-TR" sz="2400" dirty="0"/>
              <a:t>, şiddetli kilo kaybı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5943"/>
            <a:ext cx="1872208" cy="116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2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Fcov</a:t>
            </a:r>
            <a:r>
              <a:rPr lang="tr-TR" dirty="0"/>
              <a:t> - FIP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Feline Coronavirus (</a:t>
            </a:r>
            <a:r>
              <a:rPr lang="en-US" dirty="0" err="1"/>
              <a:t>FCoV</a:t>
            </a:r>
            <a:r>
              <a:rPr lang="en-US" dirty="0"/>
              <a:t>) </a:t>
            </a:r>
            <a:r>
              <a:rPr lang="tr-TR" dirty="0"/>
              <a:t>kedilerde yaygın olarak görülen </a:t>
            </a:r>
            <a:r>
              <a:rPr lang="tr-TR" dirty="0" err="1"/>
              <a:t>viral</a:t>
            </a:r>
            <a:r>
              <a:rPr lang="tr-TR" dirty="0"/>
              <a:t> bir hastalıktır. Genellikle </a:t>
            </a:r>
            <a:r>
              <a:rPr lang="tr-TR" dirty="0" err="1"/>
              <a:t>asemptomatik</a:t>
            </a:r>
            <a:r>
              <a:rPr lang="tr-TR" dirty="0"/>
              <a:t> seyreder ancak bazen hafif ishal görülebilir.</a:t>
            </a:r>
            <a:r>
              <a:rPr lang="en-US" dirty="0"/>
              <a:t> </a:t>
            </a:r>
            <a:r>
              <a:rPr lang="tr-TR" dirty="0"/>
              <a:t>Virüs henüz tam olarak anlaşılamayan değişiklikler neticesinde </a:t>
            </a:r>
            <a:r>
              <a:rPr lang="tr-TR" dirty="0" err="1"/>
              <a:t>feline</a:t>
            </a:r>
            <a:r>
              <a:rPr lang="tr-TR" dirty="0"/>
              <a:t> </a:t>
            </a:r>
            <a:r>
              <a:rPr lang="tr-TR" dirty="0" err="1"/>
              <a:t>infeksiyöz</a:t>
            </a:r>
            <a:r>
              <a:rPr lang="tr-TR" dirty="0"/>
              <a:t> peritonite (FIP) </a:t>
            </a:r>
            <a:r>
              <a:rPr lang="tr-TR" dirty="0" err="1"/>
              <a:t>mutate</a:t>
            </a:r>
            <a:r>
              <a:rPr lang="tr-TR" dirty="0"/>
              <a:t> olabilmektedir. Çoğu kedi </a:t>
            </a:r>
            <a:r>
              <a:rPr lang="tr-TR" dirty="0" err="1"/>
              <a:t>corona</a:t>
            </a:r>
            <a:r>
              <a:rPr lang="tr-TR" dirty="0"/>
              <a:t> enfeksiyonunu kendiliğinden elimine ederken, bazı kedilerde inatçı enfeksiyona dönüşebilir. Bu kediler semptom göstermeyebilirler ancak dışkıyla çok miktarda virüs saçarlar ve diğer kediler ve çevre için sürekli enfeksiyon kaynağına dönüşürler. Kedi </a:t>
            </a:r>
            <a:r>
              <a:rPr lang="tr-TR" dirty="0" smtClean="0"/>
              <a:t>popülasyonlarında</a:t>
            </a:r>
            <a:r>
              <a:rPr lang="en-US" dirty="0" smtClean="0"/>
              <a:t> </a:t>
            </a:r>
            <a:r>
              <a:rPr lang="tr-TR" dirty="0"/>
              <a:t>süregelen bu </a:t>
            </a:r>
            <a:r>
              <a:rPr lang="tr-TR" dirty="0" err="1"/>
              <a:t>Fcov</a:t>
            </a:r>
            <a:r>
              <a:rPr lang="tr-TR" dirty="0"/>
              <a:t> sirkülasyonu </a:t>
            </a:r>
            <a:r>
              <a:rPr lang="tr-TR" dirty="0" err="1"/>
              <a:t>virulent</a:t>
            </a:r>
            <a:r>
              <a:rPr lang="tr-TR" dirty="0"/>
              <a:t> bir FIP </a:t>
            </a:r>
            <a:r>
              <a:rPr lang="tr-TR" dirty="0" err="1"/>
              <a:t>suşunun</a:t>
            </a:r>
            <a:r>
              <a:rPr lang="tr-TR" dirty="0"/>
              <a:t> ortaya çıkmasını tetikleyebilir.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792"/>
            <a:ext cx="2139560" cy="134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7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Clostridium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butyricum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Miyairi</a:t>
            </a:r>
            <a:r>
              <a:rPr lang="tr-TR" b="1" dirty="0">
                <a:solidFill>
                  <a:srgbClr val="FF0000"/>
                </a:solidFill>
              </a:rPr>
              <a:t> II 588</a:t>
            </a:r>
            <a:br>
              <a:rPr lang="tr-TR" b="1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İnsanlar ve evcil hayvanlarda kullanılan </a:t>
            </a:r>
            <a:r>
              <a:rPr lang="tr-TR" dirty="0" err="1"/>
              <a:t>probiyotik</a:t>
            </a:r>
            <a:r>
              <a:rPr lang="tr-TR" dirty="0"/>
              <a:t> bakteri </a:t>
            </a:r>
            <a:r>
              <a:rPr lang="tr-TR" dirty="0" err="1"/>
              <a:t>suşlarından</a:t>
            </a:r>
            <a:r>
              <a:rPr lang="tr-TR" dirty="0"/>
              <a:t> biridir.</a:t>
            </a:r>
          </a:p>
          <a:p>
            <a:r>
              <a:rPr lang="tr-TR" dirty="0"/>
              <a:t>İlk kez Japonya’da ishal tedavisi amacıyla kullanılmıştır.</a:t>
            </a:r>
          </a:p>
          <a:p>
            <a:r>
              <a:rPr lang="tr-TR" dirty="0" err="1"/>
              <a:t>Maternal</a:t>
            </a:r>
            <a:r>
              <a:rPr lang="tr-TR" dirty="0"/>
              <a:t> </a:t>
            </a:r>
            <a:r>
              <a:rPr lang="tr-TR" dirty="0" err="1"/>
              <a:t>immuniteyi</a:t>
            </a:r>
            <a:r>
              <a:rPr lang="tr-TR" dirty="0"/>
              <a:t> artırdığı ve bakteriyel </a:t>
            </a:r>
            <a:r>
              <a:rPr lang="tr-TR" dirty="0" err="1"/>
              <a:t>immunite</a:t>
            </a:r>
            <a:r>
              <a:rPr lang="tr-TR" dirty="0"/>
              <a:t> sağladığı bilinmektedir.</a:t>
            </a:r>
          </a:p>
          <a:p>
            <a:r>
              <a:rPr lang="tr-TR" dirty="0"/>
              <a:t>İnce </a:t>
            </a:r>
            <a:r>
              <a:rPr lang="tr-TR" dirty="0" err="1"/>
              <a:t>barsaklarda</a:t>
            </a:r>
            <a:r>
              <a:rPr lang="tr-TR" dirty="0"/>
              <a:t> </a:t>
            </a:r>
            <a:r>
              <a:rPr lang="tr-TR" dirty="0" err="1"/>
              <a:t>polyclonal</a:t>
            </a:r>
            <a:r>
              <a:rPr lang="tr-TR" dirty="0"/>
              <a:t> </a:t>
            </a:r>
            <a:r>
              <a:rPr lang="tr-TR" dirty="0" err="1"/>
              <a:t>IgA</a:t>
            </a:r>
            <a:r>
              <a:rPr lang="tr-TR" dirty="0"/>
              <a:t> üretimi artırdığı saptanmıştır. Ayrıca bir miktar </a:t>
            </a:r>
            <a:r>
              <a:rPr lang="tr-TR" dirty="0" err="1"/>
              <a:t>IgM</a:t>
            </a:r>
            <a:r>
              <a:rPr lang="tr-TR" dirty="0"/>
              <a:t> ve </a:t>
            </a:r>
            <a:r>
              <a:rPr lang="tr-TR" dirty="0" err="1"/>
              <a:t>IgG</a:t>
            </a:r>
            <a:r>
              <a:rPr lang="tr-TR" dirty="0"/>
              <a:t> üretimi artışı </a:t>
            </a:r>
            <a:r>
              <a:rPr lang="tr-TR" dirty="0" smtClean="0"/>
              <a:t>belirlenmiştir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64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pPr fontAlgn="ctr"/>
            <a:r>
              <a:rPr lang="tr-TR" sz="1300" b="1" u="sng" dirty="0">
                <a:hlinkClick r:id="rId2" tooltip="Go to Veterinary Immunology and Immunopathology on ScienceDirect"/>
              </a:rPr>
              <a:t/>
            </a:r>
            <a:br>
              <a:rPr lang="tr-TR" sz="1300" b="1" u="sng" dirty="0">
                <a:hlinkClick r:id="rId2" tooltip="Go to Veterinary Immunology and Immunopathology on ScienceDirect"/>
              </a:rPr>
            </a:br>
            <a:r>
              <a:rPr lang="tr-TR" sz="1300" b="1" u="sng" dirty="0">
                <a:hlinkClick r:id="rId2" tooltip="Go to Veterinary Immunology and Immunopathology on ScienceDirect"/>
              </a:rPr>
              <a:t/>
            </a:r>
            <a:br>
              <a:rPr lang="tr-TR" sz="1300" b="1" u="sng" dirty="0">
                <a:hlinkClick r:id="rId2" tooltip="Go to Veterinary Immunology and Immunopathology on ScienceDirect"/>
              </a:rPr>
            </a:br>
            <a:r>
              <a:rPr lang="tr-TR" sz="1300" b="1" u="sng" dirty="0">
                <a:hlinkClick r:id="rId2" tooltip="Go to Veterinary Immunology and Immunopathology on ScienceDirect"/>
              </a:rPr>
              <a:t/>
            </a:r>
            <a:br>
              <a:rPr lang="tr-TR" sz="1300" b="1" u="sng" dirty="0">
                <a:hlinkClick r:id="rId2" tooltip="Go to Veterinary Immunology and Immunopathology on ScienceDirect"/>
              </a:rPr>
            </a:br>
            <a:r>
              <a:rPr lang="tr-TR" sz="2700" b="1" u="sng" dirty="0" err="1">
                <a:hlinkClick r:id="rId2" tooltip="Go to Veterinary Immunology and Immunopathology on ScienceDirect"/>
              </a:rPr>
              <a:t>Veterinary</a:t>
            </a:r>
            <a:r>
              <a:rPr lang="tr-TR" sz="2700" b="1" u="sng" dirty="0">
                <a:hlinkClick r:id="rId2" tooltip="Go to Veterinary Immunology and Immunopathology on ScienceDirect"/>
              </a:rPr>
              <a:t> </a:t>
            </a:r>
            <a:r>
              <a:rPr lang="tr-TR" sz="2700" b="1" u="sng" dirty="0" err="1">
                <a:hlinkClick r:id="rId2" tooltip="Go to Veterinary Immunology and Immunopathology on ScienceDirect"/>
              </a:rPr>
              <a:t>Immunology</a:t>
            </a:r>
            <a:r>
              <a:rPr lang="tr-TR" sz="2700" b="1" u="sng" dirty="0">
                <a:hlinkClick r:id="rId2" tooltip="Go to Veterinary Immunology and Immunopathology on ScienceDirect"/>
              </a:rPr>
              <a:t> </a:t>
            </a:r>
            <a:r>
              <a:rPr lang="tr-TR" sz="2700" b="1" u="sng" dirty="0" err="1">
                <a:hlinkClick r:id="rId2" tooltip="Go to Veterinary Immunology and Immunopathology on ScienceDirect"/>
              </a:rPr>
              <a:t>and</a:t>
            </a:r>
            <a:r>
              <a:rPr lang="tr-TR" sz="2700" b="1" u="sng" dirty="0">
                <a:hlinkClick r:id="rId2" tooltip="Go to Veterinary Immunology and Immunopathology on ScienceDirect"/>
              </a:rPr>
              <a:t> </a:t>
            </a:r>
            <a:r>
              <a:rPr lang="tr-TR" sz="2700" b="1" u="sng" dirty="0" err="1">
                <a:hlinkClick r:id="rId2" tooltip="Go to Veterinary Immunology and Immunopathology on ScienceDirect"/>
              </a:rPr>
              <a:t>Immunopathology</a:t>
            </a:r>
            <a:r>
              <a:rPr lang="tr-TR" sz="2700" b="1" dirty="0"/>
              <a:t/>
            </a:r>
            <a:br>
              <a:rPr lang="tr-TR" sz="2700" b="1" dirty="0"/>
            </a:br>
            <a:r>
              <a:rPr lang="tr-TR" sz="2700" u="sng" dirty="0">
                <a:hlinkClick r:id="rId3" tooltip="Go to table of contents for this volume/issue"/>
              </a:rPr>
              <a:t>Volume 48, </a:t>
            </a:r>
            <a:r>
              <a:rPr lang="tr-TR" sz="2700" u="sng" dirty="0" err="1">
                <a:hlinkClick r:id="rId3" tooltip="Go to table of contents for this volume/issue"/>
              </a:rPr>
              <a:t>Issues</a:t>
            </a:r>
            <a:r>
              <a:rPr lang="tr-TR" sz="2700" u="sng" dirty="0">
                <a:hlinkClick r:id="rId3" tooltip="Go to table of contents for this volume/issue"/>
              </a:rPr>
              <a:t> 3–4</a:t>
            </a:r>
            <a:r>
              <a:rPr lang="tr-TR" sz="2700" dirty="0"/>
              <a:t>, </a:t>
            </a:r>
            <a:r>
              <a:rPr lang="tr-TR" sz="2700" dirty="0" err="1"/>
              <a:t>October</a:t>
            </a:r>
            <a:r>
              <a:rPr lang="tr-TR" sz="2700" dirty="0"/>
              <a:t> 1995, </a:t>
            </a:r>
            <a:r>
              <a:rPr lang="tr-TR" sz="2700" dirty="0" err="1"/>
              <a:t>Pages</a:t>
            </a:r>
            <a:r>
              <a:rPr lang="tr-TR" sz="2700" dirty="0"/>
              <a:t> 333-342</a:t>
            </a:r>
            <a:br>
              <a:rPr lang="tr-TR" sz="2700" dirty="0"/>
            </a:br>
            <a:r>
              <a:rPr lang="tr-TR" sz="2700" dirty="0"/>
              <a:t> </a:t>
            </a:r>
            <a:br>
              <a:rPr lang="tr-TR" sz="2700" dirty="0"/>
            </a:br>
            <a:r>
              <a:rPr lang="tr-TR" sz="2700" b="1" dirty="0" err="1"/>
              <a:t>Effects</a:t>
            </a:r>
            <a:r>
              <a:rPr lang="tr-TR" sz="2700" b="1" dirty="0"/>
              <a:t> of </a:t>
            </a:r>
            <a:r>
              <a:rPr lang="tr-TR" sz="2700" b="1" dirty="0" err="1"/>
              <a:t>orally</a:t>
            </a:r>
            <a:r>
              <a:rPr lang="tr-TR" sz="2700" b="1" dirty="0"/>
              <a:t> </a:t>
            </a:r>
            <a:r>
              <a:rPr lang="tr-TR" sz="2700" b="1" dirty="0" err="1"/>
              <a:t>administered</a:t>
            </a:r>
            <a:r>
              <a:rPr lang="tr-TR" sz="2700" b="1" dirty="0"/>
              <a:t> </a:t>
            </a:r>
            <a:r>
              <a:rPr lang="tr-TR" sz="2700" b="1" i="1" dirty="0" err="1"/>
              <a:t>Clostridium</a:t>
            </a:r>
            <a:r>
              <a:rPr lang="tr-TR" sz="2700" b="1" i="1" dirty="0"/>
              <a:t> </a:t>
            </a:r>
            <a:r>
              <a:rPr lang="tr-TR" sz="2700" b="1" i="1" dirty="0" err="1"/>
              <a:t>butyricum</a:t>
            </a:r>
            <a:r>
              <a:rPr lang="tr-TR" sz="2700" b="1" dirty="0"/>
              <a:t> MIYAIRI 588 on </a:t>
            </a:r>
            <a:r>
              <a:rPr lang="tr-TR" sz="2700" b="1" dirty="0" err="1"/>
              <a:t>mucosal</a:t>
            </a:r>
            <a:r>
              <a:rPr lang="tr-TR" sz="2700" b="1" dirty="0"/>
              <a:t> </a:t>
            </a:r>
            <a:r>
              <a:rPr lang="tr-TR" sz="2700" b="1" dirty="0" err="1"/>
              <a:t>immunity</a:t>
            </a:r>
            <a:r>
              <a:rPr lang="tr-TR" sz="2700" b="1" dirty="0"/>
              <a:t> in </a:t>
            </a:r>
            <a:r>
              <a:rPr lang="tr-TR" sz="2700" b="1" dirty="0" err="1"/>
              <a:t>mice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780928"/>
            <a:ext cx="8075240" cy="3240360"/>
          </a:xfrm>
        </p:spPr>
        <p:txBody>
          <a:bodyPr>
            <a:normAutofit/>
          </a:bodyPr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addition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production</a:t>
            </a:r>
            <a:r>
              <a:rPr lang="tr-TR" dirty="0"/>
              <a:t> of </a:t>
            </a:r>
            <a:r>
              <a:rPr lang="tr-TR" dirty="0" err="1"/>
              <a:t>IgA</a:t>
            </a:r>
            <a:r>
              <a:rPr lang="tr-TR" dirty="0"/>
              <a:t>, </a:t>
            </a:r>
            <a:r>
              <a:rPr lang="tr-TR" dirty="0" err="1"/>
              <a:t>IgM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IgG</a:t>
            </a:r>
            <a:r>
              <a:rPr lang="tr-TR" dirty="0"/>
              <a:t> in </a:t>
            </a:r>
            <a:r>
              <a:rPr lang="tr-TR" dirty="0" err="1"/>
              <a:t>Peyer's</a:t>
            </a:r>
            <a:r>
              <a:rPr lang="tr-TR" dirty="0"/>
              <a:t> </a:t>
            </a:r>
            <a:r>
              <a:rPr lang="tr-TR" dirty="0" err="1"/>
              <a:t>patch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culture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increased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presence of VCBM.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suggest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oral </a:t>
            </a:r>
            <a:r>
              <a:rPr lang="tr-TR" dirty="0" err="1"/>
              <a:t>administration</a:t>
            </a:r>
            <a:r>
              <a:rPr lang="tr-TR" dirty="0"/>
              <a:t> of CBM588 </a:t>
            </a:r>
            <a:r>
              <a:rPr lang="tr-TR" dirty="0" err="1"/>
              <a:t>stimulates</a:t>
            </a:r>
            <a:r>
              <a:rPr lang="tr-TR" dirty="0"/>
              <a:t> </a:t>
            </a:r>
            <a:r>
              <a:rPr lang="tr-TR" dirty="0" err="1"/>
              <a:t>polyclonal</a:t>
            </a:r>
            <a:r>
              <a:rPr lang="tr-TR" dirty="0"/>
              <a:t> </a:t>
            </a:r>
            <a:r>
              <a:rPr lang="tr-TR" dirty="0" err="1"/>
              <a:t>mucosal</a:t>
            </a:r>
            <a:r>
              <a:rPr lang="tr-TR" dirty="0"/>
              <a:t> </a:t>
            </a:r>
            <a:r>
              <a:rPr lang="tr-TR" dirty="0" err="1"/>
              <a:t>immune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06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tr-TR" sz="1300" dirty="0">
                <a:hlinkClick r:id="rId2"/>
              </a:rPr>
              <a:t/>
            </a:r>
            <a:br>
              <a:rPr lang="tr-TR" sz="1300" dirty="0">
                <a:hlinkClick r:id="rId2"/>
              </a:rPr>
            </a:br>
            <a:r>
              <a:rPr lang="tr-TR" sz="1300" dirty="0">
                <a:hlinkClick r:id="rId2"/>
              </a:rPr>
              <a:t/>
            </a:r>
            <a:br>
              <a:rPr lang="tr-TR" sz="1300" dirty="0">
                <a:hlinkClick r:id="rId2"/>
              </a:rPr>
            </a:br>
            <a:r>
              <a:rPr lang="tr-TR" sz="1300" dirty="0">
                <a:hlinkClick r:id="rId2"/>
              </a:rPr>
              <a:t/>
            </a:r>
            <a:br>
              <a:rPr lang="tr-TR" sz="1300" dirty="0">
                <a:hlinkClick r:id="rId2"/>
              </a:rPr>
            </a:br>
            <a:r>
              <a:rPr lang="tr-TR" sz="2700" dirty="0">
                <a:hlinkClick r:id="rId2"/>
              </a:rPr>
              <a:t/>
            </a:r>
            <a:br>
              <a:rPr lang="tr-TR" sz="2700" dirty="0">
                <a:hlinkClick r:id="rId2"/>
              </a:rPr>
            </a:br>
            <a:r>
              <a:rPr lang="tr-TR" sz="2400" dirty="0" err="1">
                <a:hlinkClick r:id="rId2"/>
              </a:rPr>
              <a:t>Clostridium</a:t>
            </a:r>
            <a:r>
              <a:rPr lang="tr-TR" sz="2400" u="sng" dirty="0">
                <a:hlinkClick r:id="rId2"/>
              </a:rPr>
              <a:t> </a:t>
            </a:r>
            <a:r>
              <a:rPr lang="tr-TR" sz="2400" dirty="0" err="1">
                <a:hlinkClick r:id="rId2"/>
              </a:rPr>
              <a:t>butyricum</a:t>
            </a:r>
            <a:r>
              <a:rPr lang="tr-TR" sz="2400" u="sng" dirty="0">
                <a:hlinkClick r:id="rId2"/>
              </a:rPr>
              <a:t> </a:t>
            </a:r>
            <a:r>
              <a:rPr lang="tr-TR" sz="2400" dirty="0" err="1">
                <a:hlinkClick r:id="rId2"/>
              </a:rPr>
              <a:t>miyairi</a:t>
            </a:r>
            <a:r>
              <a:rPr lang="tr-TR" sz="2400" u="sng" dirty="0">
                <a:hlinkClick r:id="rId2"/>
              </a:rPr>
              <a:t> </a:t>
            </a:r>
            <a:r>
              <a:rPr lang="tr-TR" sz="2400" dirty="0">
                <a:hlinkClick r:id="rId2"/>
              </a:rPr>
              <a:t>588</a:t>
            </a:r>
            <a:r>
              <a:rPr lang="tr-TR" sz="2400" u="sng" dirty="0">
                <a:hlinkClick r:id="rId2"/>
              </a:rPr>
              <a:t> has </a:t>
            </a:r>
            <a:r>
              <a:rPr lang="tr-TR" sz="2400" u="sng" dirty="0" err="1">
                <a:hlinkClick r:id="rId2"/>
              </a:rPr>
              <a:t>preventive</a:t>
            </a:r>
            <a:r>
              <a:rPr lang="tr-TR" sz="2400" u="sng" dirty="0">
                <a:hlinkClick r:id="rId2"/>
              </a:rPr>
              <a:t> </a:t>
            </a:r>
            <a:r>
              <a:rPr lang="tr-TR" sz="2400" u="sng" dirty="0" err="1">
                <a:hlinkClick r:id="rId2"/>
              </a:rPr>
              <a:t>effects</a:t>
            </a:r>
            <a:r>
              <a:rPr lang="tr-TR" sz="2400" u="sng" dirty="0">
                <a:hlinkClick r:id="rId2"/>
              </a:rPr>
              <a:t> on </a:t>
            </a:r>
            <a:r>
              <a:rPr lang="tr-TR" sz="2400" u="sng" dirty="0" err="1">
                <a:hlinkClick r:id="rId2"/>
              </a:rPr>
              <a:t>chronic</a:t>
            </a:r>
            <a:r>
              <a:rPr lang="tr-TR" sz="2400" u="sng" dirty="0">
                <a:hlinkClick r:id="rId2"/>
              </a:rPr>
              <a:t> </a:t>
            </a:r>
            <a:r>
              <a:rPr lang="tr-TR" sz="2400" u="sng" dirty="0" err="1">
                <a:hlinkClick r:id="rId2"/>
              </a:rPr>
              <a:t>social</a:t>
            </a:r>
            <a:r>
              <a:rPr lang="tr-TR" sz="2400" u="sng" dirty="0">
                <a:hlinkClick r:id="rId2"/>
              </a:rPr>
              <a:t> </a:t>
            </a:r>
            <a:r>
              <a:rPr lang="tr-TR" sz="2400" u="sng" dirty="0" err="1">
                <a:hlinkClick r:id="rId2"/>
              </a:rPr>
              <a:t>defeat</a:t>
            </a:r>
            <a:r>
              <a:rPr lang="tr-TR" sz="2400" u="sng" dirty="0">
                <a:hlinkClick r:id="rId2"/>
              </a:rPr>
              <a:t> </a:t>
            </a:r>
            <a:r>
              <a:rPr lang="tr-TR" sz="2400" u="sng" dirty="0" err="1">
                <a:hlinkClick r:id="rId2"/>
              </a:rPr>
              <a:t>stress-induced</a:t>
            </a:r>
            <a:r>
              <a:rPr lang="tr-TR" sz="2400" u="sng" dirty="0">
                <a:hlinkClick r:id="rId2"/>
              </a:rPr>
              <a:t> </a:t>
            </a:r>
            <a:r>
              <a:rPr lang="tr-TR" sz="2400" u="sng" dirty="0" err="1">
                <a:hlinkClick r:id="rId2"/>
              </a:rPr>
              <a:t>depressive-like</a:t>
            </a:r>
            <a:r>
              <a:rPr lang="tr-TR" sz="2400" u="sng" dirty="0">
                <a:hlinkClick r:id="rId2"/>
              </a:rPr>
              <a:t> </a:t>
            </a:r>
            <a:r>
              <a:rPr lang="tr-TR" sz="2400" u="sng" dirty="0" err="1">
                <a:hlinkClick r:id="rId2"/>
              </a:rPr>
              <a:t>behaviour</a:t>
            </a:r>
            <a:r>
              <a:rPr lang="tr-TR" sz="2400" u="sng" dirty="0">
                <a:hlinkClick r:id="rId2"/>
              </a:rPr>
              <a:t> </a:t>
            </a:r>
            <a:r>
              <a:rPr lang="tr-TR" sz="2400" u="sng" dirty="0" err="1">
                <a:hlinkClick r:id="rId2"/>
              </a:rPr>
              <a:t>and</a:t>
            </a:r>
            <a:r>
              <a:rPr lang="tr-TR" sz="2400" u="sng" dirty="0">
                <a:hlinkClick r:id="rId2"/>
              </a:rPr>
              <a:t> </a:t>
            </a:r>
            <a:r>
              <a:rPr lang="tr-TR" sz="2400" u="sng" dirty="0" err="1">
                <a:hlinkClick r:id="rId2"/>
              </a:rPr>
              <a:t>modulates</a:t>
            </a:r>
            <a:r>
              <a:rPr lang="tr-TR" sz="2400" u="sng" dirty="0">
                <a:hlinkClick r:id="rId2"/>
              </a:rPr>
              <a:t> </a:t>
            </a:r>
            <a:r>
              <a:rPr lang="tr-TR" sz="2400" u="sng" dirty="0" err="1">
                <a:hlinkClick r:id="rId2"/>
              </a:rPr>
              <a:t>microglial</a:t>
            </a:r>
            <a:r>
              <a:rPr lang="tr-TR" sz="2400" u="sng" dirty="0">
                <a:hlinkClick r:id="rId2"/>
              </a:rPr>
              <a:t> </a:t>
            </a:r>
            <a:r>
              <a:rPr lang="tr-TR" sz="2400" u="sng" dirty="0" err="1">
                <a:hlinkClick r:id="rId2"/>
              </a:rPr>
              <a:t>activation</a:t>
            </a:r>
            <a:r>
              <a:rPr lang="tr-TR" sz="2400" u="sng" dirty="0">
                <a:hlinkClick r:id="rId2"/>
              </a:rPr>
              <a:t> in </a:t>
            </a:r>
            <a:r>
              <a:rPr lang="tr-TR" sz="2400" u="sng" dirty="0" err="1">
                <a:hlinkClick r:id="rId2"/>
              </a:rPr>
              <a:t>mice</a:t>
            </a:r>
            <a:r>
              <a:rPr lang="tr-TR" sz="2400" u="sng" dirty="0"/>
              <a:t/>
            </a:r>
            <a:br>
              <a:rPr lang="tr-TR" sz="2400" u="sng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u="sng" dirty="0" err="1">
                <a:hlinkClick r:id="rId3"/>
              </a:rPr>
              <a:t>Biochemical</a:t>
            </a:r>
            <a:r>
              <a:rPr lang="tr-TR" sz="2400" u="sng" dirty="0">
                <a:hlinkClick r:id="rId3"/>
              </a:rPr>
              <a:t> </a:t>
            </a:r>
            <a:r>
              <a:rPr lang="tr-TR" sz="2400" u="sng" dirty="0" err="1">
                <a:hlinkClick r:id="rId3"/>
              </a:rPr>
              <a:t>and</a:t>
            </a:r>
            <a:r>
              <a:rPr lang="tr-TR" sz="2400" u="sng" dirty="0">
                <a:hlinkClick r:id="rId3"/>
              </a:rPr>
              <a:t> </a:t>
            </a:r>
            <a:r>
              <a:rPr lang="tr-TR" sz="2400" u="sng" dirty="0" err="1">
                <a:hlinkClick r:id="rId3"/>
              </a:rPr>
              <a:t>Biophysical</a:t>
            </a:r>
            <a:r>
              <a:rPr lang="tr-TR" sz="2400" u="sng" dirty="0">
                <a:hlinkClick r:id="rId3"/>
              </a:rPr>
              <a:t> </a:t>
            </a:r>
            <a:r>
              <a:rPr lang="tr-TR" sz="2400" u="sng" dirty="0" err="1">
                <a:hlinkClick r:id="rId3"/>
              </a:rPr>
              <a:t>Research</a:t>
            </a:r>
            <a:r>
              <a:rPr lang="tr-TR" sz="2400" u="sng" dirty="0">
                <a:hlinkClick r:id="rId3"/>
              </a:rPr>
              <a:t> Communications,  Volume 516, </a:t>
            </a:r>
            <a:r>
              <a:rPr lang="tr-TR" sz="2400" u="sng" dirty="0" err="1">
                <a:hlinkClick r:id="rId3"/>
              </a:rPr>
              <a:t>Issue</a:t>
            </a:r>
            <a:r>
              <a:rPr lang="tr-TR" sz="2400" u="sng" dirty="0">
                <a:hlinkClick r:id="rId3"/>
              </a:rPr>
              <a:t> 2 </a:t>
            </a:r>
            <a:br>
              <a:rPr lang="tr-TR" sz="2400" u="sng" dirty="0">
                <a:hlinkClick r:id="rId3"/>
              </a:rPr>
            </a:br>
            <a:r>
              <a:rPr lang="tr-TR" sz="2400" u="sng" dirty="0">
                <a:hlinkClick r:id="rId3"/>
              </a:rPr>
              <a:t>20 </a:t>
            </a:r>
            <a:r>
              <a:rPr lang="tr-TR" sz="2400" u="sng" dirty="0" err="1">
                <a:hlinkClick r:id="rId3"/>
              </a:rPr>
              <a:t>August</a:t>
            </a:r>
            <a:r>
              <a:rPr lang="tr-TR" sz="2400" u="sng" dirty="0">
                <a:hlinkClick r:id="rId3"/>
              </a:rPr>
              <a:t> 2019 </a:t>
            </a:r>
            <a:br>
              <a:rPr lang="tr-TR" sz="2400" u="sng" dirty="0">
                <a:hlinkClick r:id="rId3"/>
              </a:rPr>
            </a:br>
            <a:r>
              <a:rPr lang="tr-TR" sz="2400" u="sng" dirty="0" err="1">
                <a:hlinkClick r:id="rId3"/>
              </a:rPr>
              <a:t>Pages</a:t>
            </a:r>
            <a:r>
              <a:rPr lang="tr-TR" sz="2400" u="sng" dirty="0">
                <a:hlinkClick r:id="rId3"/>
              </a:rPr>
              <a:t> 430-436</a:t>
            </a:r>
            <a:br>
              <a:rPr lang="tr-TR" sz="2400" u="sng" dirty="0">
                <a:hlinkClick r:id="rId3"/>
              </a:rPr>
            </a:br>
            <a:r>
              <a:rPr lang="tr-TR" sz="2400" u="sng" dirty="0" err="1">
                <a:hlinkClick r:id="rId3"/>
              </a:rPr>
              <a:t>Tian</a:t>
            </a:r>
            <a:r>
              <a:rPr lang="tr-TR" sz="2400" u="sng" dirty="0">
                <a:hlinkClick r:id="rId3"/>
              </a:rPr>
              <a:t> </a:t>
            </a:r>
            <a:r>
              <a:rPr lang="tr-TR" sz="2400" u="sng" dirty="0" err="1">
                <a:hlinkClick r:id="rId3"/>
              </a:rPr>
              <a:t>Tian</a:t>
            </a:r>
            <a:r>
              <a:rPr lang="tr-TR" sz="2400" u="sng" dirty="0">
                <a:hlinkClick r:id="rId3"/>
              </a:rPr>
              <a:t>, </a:t>
            </a:r>
            <a:r>
              <a:rPr lang="tr-TR" sz="2400" u="sng" dirty="0" err="1">
                <a:hlinkClick r:id="rId3"/>
              </a:rPr>
              <a:t>Bing</a:t>
            </a:r>
            <a:r>
              <a:rPr lang="tr-TR" sz="2400" u="sng" dirty="0">
                <a:hlinkClick r:id="rId3"/>
              </a:rPr>
              <a:t> </a:t>
            </a:r>
            <a:r>
              <a:rPr lang="tr-TR" sz="2400" u="sng" dirty="0" err="1">
                <a:hlinkClick r:id="rId3"/>
              </a:rPr>
              <a:t>Xu</a:t>
            </a:r>
            <a:r>
              <a:rPr lang="tr-TR" sz="2400" u="sng" dirty="0">
                <a:hlinkClick r:id="rId3"/>
              </a:rPr>
              <a:t>, </a:t>
            </a:r>
            <a:r>
              <a:rPr lang="tr-TR" sz="2400" u="sng" dirty="0" err="1">
                <a:hlinkClick r:id="rId3"/>
              </a:rPr>
              <a:t>Yinhua</a:t>
            </a:r>
            <a:r>
              <a:rPr lang="tr-TR" sz="2400" u="sng" dirty="0">
                <a:hlinkClick r:id="rId3"/>
              </a:rPr>
              <a:t> </a:t>
            </a:r>
            <a:r>
              <a:rPr lang="tr-TR" sz="2400" u="sng" dirty="0" err="1">
                <a:hlinkClick r:id="rId3"/>
              </a:rPr>
              <a:t>Qin</a:t>
            </a:r>
            <a:r>
              <a:rPr lang="tr-TR" sz="2400" u="sng" dirty="0">
                <a:hlinkClick r:id="rId3"/>
              </a:rPr>
              <a:t>, </a:t>
            </a:r>
            <a:r>
              <a:rPr lang="tr-TR" sz="2400" u="sng" dirty="0" err="1">
                <a:hlinkClick r:id="rId3"/>
              </a:rPr>
              <a:t>Li</a:t>
            </a:r>
            <a:r>
              <a:rPr lang="tr-TR" sz="2400" u="sng" dirty="0">
                <a:hlinkClick r:id="rId3"/>
              </a:rPr>
              <a:t> Fan, </a:t>
            </a:r>
            <a:r>
              <a:rPr lang="tr-TR" sz="2400" u="sng" dirty="0" err="1">
                <a:hlinkClick r:id="rId3"/>
              </a:rPr>
              <a:t>Peng</a:t>
            </a:r>
            <a:r>
              <a:rPr lang="tr-TR" sz="2400" u="sng" dirty="0">
                <a:hlinkClick r:id="rId3"/>
              </a:rPr>
              <a:t> </a:t>
            </a:r>
            <a:r>
              <a:rPr lang="tr-TR" sz="2400" u="sng" dirty="0" err="1">
                <a:hlinkClick r:id="rId3"/>
              </a:rPr>
              <a:t>Xi</a:t>
            </a:r>
            <a:r>
              <a:rPr lang="tr-TR" sz="2700" u="sng" dirty="0"/>
              <a:t/>
            </a:r>
            <a:br>
              <a:rPr lang="tr-TR" sz="2700" u="sng" dirty="0"/>
            </a:br>
            <a:endParaRPr lang="tr-TR" sz="27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645024"/>
            <a:ext cx="8219256" cy="3456384"/>
          </a:xfrm>
        </p:spPr>
        <p:txBody>
          <a:bodyPr>
            <a:normAutofit/>
          </a:bodyPr>
          <a:lstStyle/>
          <a:p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concluded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CBM 588 </a:t>
            </a:r>
            <a:r>
              <a:rPr lang="tr-TR" sz="2800" dirty="0" err="1"/>
              <a:t>caused</a:t>
            </a:r>
            <a:r>
              <a:rPr lang="tr-TR" sz="2800" dirty="0"/>
              <a:t> a gut </a:t>
            </a:r>
            <a:r>
              <a:rPr lang="tr-TR" sz="2800" dirty="0" err="1"/>
              <a:t>microbiome</a:t>
            </a:r>
            <a:r>
              <a:rPr lang="tr-TR" sz="2800" dirty="0"/>
              <a:t> </a:t>
            </a:r>
            <a:r>
              <a:rPr lang="tr-TR" sz="2800" dirty="0" err="1"/>
              <a:t>functional</a:t>
            </a:r>
            <a:r>
              <a:rPr lang="tr-TR" sz="2800" dirty="0"/>
              <a:t> </a:t>
            </a:r>
            <a:r>
              <a:rPr lang="tr-TR" sz="2800" dirty="0" err="1"/>
              <a:t>shift</a:t>
            </a:r>
            <a:r>
              <a:rPr lang="tr-TR" sz="2800" dirty="0"/>
              <a:t> </a:t>
            </a:r>
            <a:r>
              <a:rPr lang="tr-TR" sz="2800" dirty="0" err="1"/>
              <a:t>toward</a:t>
            </a:r>
            <a:r>
              <a:rPr lang="tr-TR" sz="2800" dirty="0"/>
              <a:t> </a:t>
            </a:r>
            <a:r>
              <a:rPr lang="tr-TR" sz="2800" dirty="0" err="1"/>
              <a:t>increased</a:t>
            </a:r>
            <a:r>
              <a:rPr lang="tr-TR" sz="2800" dirty="0"/>
              <a:t> </a:t>
            </a:r>
            <a:r>
              <a:rPr lang="tr-TR" sz="2800" u="sng" dirty="0" err="1">
                <a:hlinkClick r:id="rId4" tooltip="Learn more about Carbohydrate Metabolism from ScienceDirect's AI-generated Topic Pages"/>
              </a:rPr>
              <a:t>carbohydrate</a:t>
            </a:r>
            <a:r>
              <a:rPr lang="tr-TR" sz="2800" u="sng" dirty="0">
                <a:hlinkClick r:id="rId4" tooltip="Learn more about Carbohydrate Metabolism from ScienceDirect's AI-generated Topic Pages"/>
              </a:rPr>
              <a:t> </a:t>
            </a:r>
            <a:r>
              <a:rPr lang="tr-TR" sz="2800" u="sng" dirty="0" err="1">
                <a:hlinkClick r:id="rId4" tooltip="Learn more about Carbohydrate Metabolism from ScienceDirect's AI-generated Topic Pages"/>
              </a:rPr>
              <a:t>metabolism</a:t>
            </a:r>
            <a:r>
              <a:rPr lang="tr-TR" sz="2800" dirty="0"/>
              <a:t>. </a:t>
            </a:r>
            <a:r>
              <a:rPr lang="tr-TR" sz="2800" dirty="0" err="1"/>
              <a:t>These</a:t>
            </a:r>
            <a:r>
              <a:rPr lang="tr-TR" sz="2800" dirty="0"/>
              <a:t> </a:t>
            </a:r>
            <a:r>
              <a:rPr lang="tr-TR" sz="2800" dirty="0" err="1"/>
              <a:t>results</a:t>
            </a:r>
            <a:r>
              <a:rPr lang="tr-TR" sz="2800" dirty="0"/>
              <a:t> </a:t>
            </a:r>
            <a:r>
              <a:rPr lang="tr-TR" sz="2800" dirty="0" err="1"/>
              <a:t>support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hypothesis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CBM 588 </a:t>
            </a:r>
            <a:r>
              <a:rPr lang="tr-TR" sz="2800" dirty="0" err="1"/>
              <a:t>treatment</a:t>
            </a:r>
            <a:r>
              <a:rPr lang="tr-TR" sz="2800" dirty="0"/>
              <a:t> </a:t>
            </a:r>
            <a:r>
              <a:rPr lang="tr-TR" sz="2800" dirty="0" err="1"/>
              <a:t>modulates</a:t>
            </a:r>
            <a:r>
              <a:rPr lang="tr-TR" sz="2800" dirty="0"/>
              <a:t> gut </a:t>
            </a:r>
            <a:r>
              <a:rPr lang="tr-TR" sz="2800" dirty="0" err="1"/>
              <a:t>microbiome</a:t>
            </a:r>
            <a:r>
              <a:rPr lang="tr-TR" sz="2800" dirty="0"/>
              <a:t> </a:t>
            </a:r>
            <a:r>
              <a:rPr lang="tr-TR" sz="2800" dirty="0" err="1"/>
              <a:t>under</a:t>
            </a:r>
            <a:r>
              <a:rPr lang="tr-TR" sz="2800" dirty="0"/>
              <a:t> </a:t>
            </a:r>
            <a:r>
              <a:rPr lang="tr-TR" sz="2800" u="sng" dirty="0" err="1">
                <a:hlinkClick r:id="rId5" tooltip="Learn more about Dysbiosis from ScienceDirect's AI-generated Topic Pages"/>
              </a:rPr>
              <a:t>dysbiosis</a:t>
            </a:r>
            <a:r>
              <a:rPr lang="tr-TR" sz="2800" dirty="0"/>
              <a:t> </a:t>
            </a:r>
            <a:r>
              <a:rPr lang="tr-TR" sz="2800" dirty="0" err="1"/>
              <a:t>conditions</a:t>
            </a:r>
            <a:r>
              <a:rPr lang="tr-TR" sz="2800" dirty="0"/>
              <a:t> </a:t>
            </a:r>
            <a:r>
              <a:rPr lang="tr-TR" sz="2800" dirty="0" err="1"/>
              <a:t>due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antimicrobials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51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1158</Words>
  <Application>Microsoft Office PowerPoint</Application>
  <PresentationFormat>Ekran Gösterisi (4:3)</PresentationFormat>
  <Paragraphs>333</Paragraphs>
  <Slides>27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9" baseType="lpstr">
      <vt:lpstr>Ofis Teması</vt:lpstr>
      <vt:lpstr>Bit Eşlem Resmi</vt:lpstr>
      <vt:lpstr>IG-LOCK DAN</vt:lpstr>
      <vt:lpstr>Canine Adenovirüsler</vt:lpstr>
      <vt:lpstr>Canine – Feline Parvovirus</vt:lpstr>
      <vt:lpstr>Coronavirüs</vt:lpstr>
      <vt:lpstr>Rotavirüs</vt:lpstr>
      <vt:lpstr>Fcov - FIP</vt:lpstr>
      <vt:lpstr>Clostridium butyricum Miyairi II 588 </vt:lpstr>
      <vt:lpstr>   Veterinary Immunology and Immunopathology Volume 48, Issues 3–4, October 1995, Pages 333-342   Effects of orally administered Clostridium butyricum MIYAIRI 588 on mucosal immunity in mice </vt:lpstr>
      <vt:lpstr>    Clostridium butyricum miyairi 588 has preventive effects on chronic social defeat stress-induced depressive-like behaviour and modulates microglial activation in mice  Biochemical and Biophysical Research Communications,  Volume 516, Issue 2  20 August 2019  Pages 430-436 Tian Tian, Bing Xu, Yinhua Qin, Li Fan, Peng Xi </vt:lpstr>
      <vt:lpstr>Clostridium butyricum Miyairi II 588 </vt:lpstr>
      <vt:lpstr>Clostridium butyricum Miyairi II 588 </vt:lpstr>
      <vt:lpstr>IgY Nedir</vt:lpstr>
      <vt:lpstr>PowerPoint Sunusu</vt:lpstr>
      <vt:lpstr>IgLock IgY içerir.</vt:lpstr>
      <vt:lpstr>IgY Etki Mekanizması</vt:lpstr>
      <vt:lpstr>PowerPoint Sunusu</vt:lpstr>
      <vt:lpstr>PowerPoint Sunusu</vt:lpstr>
      <vt:lpstr>IG-LOCK CANİNE</vt:lpstr>
      <vt:lpstr>IG-LOCK CANİNE</vt:lpstr>
      <vt:lpstr>IG-LOCK CANİNE</vt:lpstr>
      <vt:lpstr>IG-LOCK CANİNE</vt:lpstr>
      <vt:lpstr>IG-LOCK CANİNE </vt:lpstr>
      <vt:lpstr>IG-LOCK CANİNE</vt:lpstr>
      <vt:lpstr>IG-LOCK CANİNE</vt:lpstr>
      <vt:lpstr>Parvo</vt:lpstr>
      <vt:lpstr>Parvo</vt:lpstr>
      <vt:lpstr>Parvo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IG-LOCK DAN</dc:title>
  <dc:creator>toshiba</dc:creator>
  <cp:lastModifiedBy>Erkoç</cp:lastModifiedBy>
  <cp:revision>55</cp:revision>
  <dcterms:created xsi:type="dcterms:W3CDTF">2019-10-31T12:18:49Z</dcterms:created>
  <dcterms:modified xsi:type="dcterms:W3CDTF">2023-04-07T13:55:09Z</dcterms:modified>
</cp:coreProperties>
</file>